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36"/>
  </p:notesMasterIdLst>
  <p:handoutMasterIdLst>
    <p:handoutMasterId r:id="rId37"/>
  </p:handoutMasterIdLst>
  <p:sldIdLst>
    <p:sldId id="256" r:id="rId2"/>
    <p:sldId id="294" r:id="rId3"/>
    <p:sldId id="299" r:id="rId4"/>
    <p:sldId id="257" r:id="rId5"/>
    <p:sldId id="258" r:id="rId6"/>
    <p:sldId id="259" r:id="rId7"/>
    <p:sldId id="260" r:id="rId8"/>
    <p:sldId id="261" r:id="rId9"/>
    <p:sldId id="297" r:id="rId10"/>
    <p:sldId id="296" r:id="rId11"/>
    <p:sldId id="271" r:id="rId12"/>
    <p:sldId id="272" r:id="rId13"/>
    <p:sldId id="273" r:id="rId14"/>
    <p:sldId id="274" r:id="rId15"/>
    <p:sldId id="286" r:id="rId16"/>
    <p:sldId id="275" r:id="rId17"/>
    <p:sldId id="283" r:id="rId18"/>
    <p:sldId id="278" r:id="rId19"/>
    <p:sldId id="277" r:id="rId20"/>
    <p:sldId id="279" r:id="rId21"/>
    <p:sldId id="280" r:id="rId22"/>
    <p:sldId id="281" r:id="rId23"/>
    <p:sldId id="282" r:id="rId24"/>
    <p:sldId id="264" r:id="rId25"/>
    <p:sldId id="289" r:id="rId26"/>
    <p:sldId id="290" r:id="rId27"/>
    <p:sldId id="287" r:id="rId28"/>
    <p:sldId id="288" r:id="rId29"/>
    <p:sldId id="291" r:id="rId30"/>
    <p:sldId id="266" r:id="rId31"/>
    <p:sldId id="267" r:id="rId32"/>
    <p:sldId id="295" r:id="rId33"/>
    <p:sldId id="268" r:id="rId34"/>
    <p:sldId id="29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19" autoAdjust="0"/>
  </p:normalViewPr>
  <p:slideViewPr>
    <p:cSldViewPr snapToGrid="0" snapToObjects="1">
      <p:cViewPr varScale="1">
        <p:scale>
          <a:sx n="75" d="100"/>
          <a:sy n="75" d="100"/>
        </p:scale>
        <p:origin x="-12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EE8180-61F4-8941-A964-27E761CB0882}" type="datetime1">
              <a:rPr lang="en-US" smtClean="0"/>
              <a:t>9/17/13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70D89E-2A37-FF47-AB83-2D3C205D405F}" type="slidenum">
              <a:rPr lang="en-US" smtClean="0"/>
              <a:t>‹#›</a:t>
            </a:fld>
            <a:endParaRPr lang="en-US"/>
          </a:p>
        </p:txBody>
      </p:sp>
    </p:spTree>
    <p:extLst>
      <p:ext uri="{BB962C8B-B14F-4D97-AF65-F5344CB8AC3E}">
        <p14:creationId xmlns:p14="http://schemas.microsoft.com/office/powerpoint/2010/main" val="1649128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6AF5F-9E17-8844-B3A3-92BB9ECCD3AD}" type="datetime1">
              <a:rPr lang="en-US" smtClean="0"/>
              <a:t>9/17/13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0EF7-87C0-4DA1-8BD8-D52E3A277877}" type="slidenum">
              <a:rPr lang="en-US" smtClean="0"/>
              <a:t>‹#›</a:t>
            </a:fld>
            <a:endParaRPr lang="en-US"/>
          </a:p>
        </p:txBody>
      </p:sp>
    </p:spTree>
    <p:extLst>
      <p:ext uri="{BB962C8B-B14F-4D97-AF65-F5344CB8AC3E}">
        <p14:creationId xmlns:p14="http://schemas.microsoft.com/office/powerpoint/2010/main" val="16577267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a:t>
            </a:fld>
            <a:endParaRPr lang="en-US"/>
          </a:p>
        </p:txBody>
      </p:sp>
    </p:spTree>
    <p:extLst>
      <p:ext uri="{BB962C8B-B14F-4D97-AF65-F5344CB8AC3E}">
        <p14:creationId xmlns:p14="http://schemas.microsoft.com/office/powerpoint/2010/main" val="169184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instead of numbers (infers ranking and you want audience to rank what they would like). Remember to cite</a:t>
            </a:r>
            <a:r>
              <a:rPr lang="en-US" baseline="0" dirty="0" smtClean="0"/>
              <a:t> verbally after point has been made:</a:t>
            </a:r>
          </a:p>
          <a:p>
            <a:r>
              <a:rPr lang="en-US" baseline="0" dirty="0" smtClean="0"/>
              <a:t>Chance of boys born in 2001 going to prison: African –American, Latino and White respectively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Chance of girls born in 2001 going to prison: African –American, Latino and White respectively</a:t>
            </a:r>
          </a:p>
          <a:p>
            <a:r>
              <a:rPr lang="en-US" dirty="0" smtClean="0"/>
              <a:t>Chances of Latino Children, African</a:t>
            </a:r>
            <a:r>
              <a:rPr lang="en-US" baseline="0" dirty="0" smtClean="0"/>
              <a:t> –American Children and White Children without Health Insurance</a:t>
            </a:r>
          </a:p>
          <a:p>
            <a:r>
              <a:rPr lang="en-US" i="1" baseline="0" dirty="0" smtClean="0"/>
              <a:t>I Can’t find this Stat</a:t>
            </a:r>
          </a:p>
          <a:p>
            <a:r>
              <a:rPr lang="en-US" i="0" baseline="0" dirty="0" smtClean="0"/>
              <a:t>Cradle to Prison Report, Children’s Defense Fund, 2009</a:t>
            </a:r>
          </a:p>
          <a:p>
            <a:endParaRPr lang="en-US" i="0" baseline="0" dirty="0" smtClean="0"/>
          </a:p>
          <a:p>
            <a:r>
              <a:rPr lang="en-US" sz="1200" kern="1200" dirty="0" smtClean="0">
                <a:solidFill>
                  <a:schemeClr val="tx1"/>
                </a:solidFill>
                <a:latin typeface="+mn-lt"/>
                <a:ea typeface="+mn-ea"/>
                <a:cs typeface="+mn-cs"/>
              </a:rPr>
              <a:t>Excerpt from America's Cradle to Prison Report</a:t>
            </a: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www.childrensdefense.org</a:t>
            </a:r>
            <a:r>
              <a:rPr lang="en-US" sz="1200" kern="1200" dirty="0" smtClean="0">
                <a:solidFill>
                  <a:schemeClr val="tx1"/>
                </a:solidFill>
                <a:latin typeface="+mn-lt"/>
                <a:ea typeface="+mn-ea"/>
                <a:cs typeface="+mn-cs"/>
              </a:rPr>
              <a:t>/child-research-data-publications/data/cradle-prison-pipeline-report-2007-full-highres.html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Item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1&amp;2</a:t>
            </a:r>
          </a:p>
          <a:p>
            <a:r>
              <a:rPr lang="en-US" sz="1200" kern="1200" dirty="0" smtClean="0">
                <a:solidFill>
                  <a:schemeClr val="tx1"/>
                </a:solidFill>
                <a:latin typeface="+mn-lt"/>
                <a:ea typeface="+mn-ea"/>
                <a:cs typeface="+mn-cs"/>
              </a:rPr>
              <a:t>A Black boy born in 2001 has a 1 in 3 chance of going to prison in his lifetime; a Latino boy a 1 in 6 chance; and a White boy a 1 in 17 chance. </a:t>
            </a:r>
          </a:p>
          <a:p>
            <a:r>
              <a:rPr lang="en-US" sz="1200" kern="1200" dirty="0" smtClean="0">
                <a:solidFill>
                  <a:schemeClr val="tx1"/>
                </a:solidFill>
                <a:latin typeface="+mn-lt"/>
                <a:ea typeface="+mn-ea"/>
                <a:cs typeface="+mn-cs"/>
              </a:rPr>
              <a:t>A Black girl born in 2001 has a 1 in 17 chance of going to prison in her lifetime; a Latino girl a 1 in 45 chance; and a White girl a 1 in 111 chance.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Item 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Inadequate Access to Health Coverage – One out of five Latino children and one out of eight Black children are uninsured, compared to one out of 13 White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r>
              <a:rPr lang="en-US" sz="1200" kern="1200" dirty="0" smtClean="0">
                <a:solidFill>
                  <a:schemeClr val="tx1"/>
                </a:solidFill>
                <a:latin typeface="+mn-lt"/>
                <a:ea typeface="+mn-ea"/>
                <a:cs typeface="+mn-cs"/>
              </a:rPr>
              <a:t>Item 4</a:t>
            </a:r>
          </a:p>
          <a:p>
            <a:r>
              <a:rPr lang="en-US" sz="1200" kern="1200" dirty="0" smtClean="0">
                <a:solidFill>
                  <a:schemeClr val="tx1"/>
                </a:solidFill>
                <a:latin typeface="+mn-lt"/>
                <a:ea typeface="+mn-ea"/>
                <a:cs typeface="+mn-cs"/>
              </a:rPr>
              <a:t>Pervasive Poverty – Poverty is the largest driving force behind the Pipeline crisis, exacerbated by race. Black children are more than three times as likely as White children to be born into poverty and to be poor, and are four times as likely to live in extreme poverty. One in 3 Latino babies and 3 in 7 Black babies are born into poverty.  More than 1 in 4 Latino children and 1 in 3 Black children are poor. Between 2000 and 2007, the number of poor Latino children increased by 960,000 (to 4.5 million) and the number of poor Black children increased by 323,000 (to 3.9 million). </a:t>
            </a: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10</a:t>
            </a:fld>
            <a:endParaRPr lang="en-US"/>
          </a:p>
        </p:txBody>
      </p:sp>
    </p:spTree>
    <p:extLst>
      <p:ext uri="{BB962C8B-B14F-4D97-AF65-F5344CB8AC3E}">
        <p14:creationId xmlns:p14="http://schemas.microsoft.com/office/powerpoint/2010/main" val="299126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all of the age groups</a:t>
            </a:r>
            <a:r>
              <a:rPr lang="en-US" baseline="0" dirty="0" smtClean="0"/>
              <a:t> the same color through out this series of slides; easier for the viewer to follow. Some slides have shadowing and some don’t. Make all one way or the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11</a:t>
            </a:fld>
            <a:endParaRPr lang="en-US"/>
          </a:p>
        </p:txBody>
      </p:sp>
    </p:spTree>
    <p:extLst>
      <p:ext uri="{BB962C8B-B14F-4D97-AF65-F5344CB8AC3E}">
        <p14:creationId xmlns:p14="http://schemas.microsoft.com/office/powerpoint/2010/main" val="306598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all of the age groups</a:t>
            </a:r>
            <a:r>
              <a:rPr lang="en-US" baseline="0" dirty="0" smtClean="0"/>
              <a:t> the same color through out this series of slides; easier for the viewer to follow. Some slides have shadowing and some don’t. Make all one way or the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12</a:t>
            </a:fld>
            <a:endParaRPr lang="en-US"/>
          </a:p>
        </p:txBody>
      </p:sp>
    </p:spTree>
    <p:extLst>
      <p:ext uri="{BB962C8B-B14F-4D97-AF65-F5344CB8AC3E}">
        <p14:creationId xmlns:p14="http://schemas.microsoft.com/office/powerpoint/2010/main" val="75340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all of the age groups</a:t>
            </a:r>
            <a:r>
              <a:rPr lang="en-US" baseline="0" dirty="0" smtClean="0"/>
              <a:t> the same color through out this series of slides; easier for the viewer to follow. Some slides have shadowing and some don’t. Make all one way or the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13</a:t>
            </a:fld>
            <a:endParaRPr lang="en-US"/>
          </a:p>
        </p:txBody>
      </p:sp>
    </p:spTree>
    <p:extLst>
      <p:ext uri="{BB962C8B-B14F-4D97-AF65-F5344CB8AC3E}">
        <p14:creationId xmlns:p14="http://schemas.microsoft.com/office/powerpoint/2010/main" val="397144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all of the age groups</a:t>
            </a:r>
            <a:r>
              <a:rPr lang="en-US" baseline="0" dirty="0" smtClean="0"/>
              <a:t> the same color through out this series of slides; easier for the viewer to follow. Some slides have shadowing and some don’t. Make all one way or the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14</a:t>
            </a:fld>
            <a:endParaRPr lang="en-US"/>
          </a:p>
        </p:txBody>
      </p:sp>
    </p:spTree>
    <p:extLst>
      <p:ext uri="{BB962C8B-B14F-4D97-AF65-F5344CB8AC3E}">
        <p14:creationId xmlns:p14="http://schemas.microsoft.com/office/powerpoint/2010/main" val="81528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all of the age groups</a:t>
            </a:r>
            <a:r>
              <a:rPr lang="en-US" baseline="0" dirty="0" smtClean="0"/>
              <a:t> the same color through out this series of slides; easier for the viewer to follow. Some slides have shadowing and some don’t. Make all one way or the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15</a:t>
            </a:fld>
            <a:endParaRPr lang="en-US"/>
          </a:p>
        </p:txBody>
      </p:sp>
    </p:spTree>
    <p:extLst>
      <p:ext uri="{BB962C8B-B14F-4D97-AF65-F5344CB8AC3E}">
        <p14:creationId xmlns:p14="http://schemas.microsoft.com/office/powerpoint/2010/main" val="51481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all of the age groups</a:t>
            </a:r>
            <a:r>
              <a:rPr lang="en-US" baseline="0" dirty="0" smtClean="0"/>
              <a:t> the same color through out this series of slides; easier for the viewer to follow. Some slides have shadowing and some don’t. Make all one way or the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16</a:t>
            </a:fld>
            <a:endParaRPr lang="en-US"/>
          </a:p>
        </p:txBody>
      </p:sp>
    </p:spTree>
    <p:extLst>
      <p:ext uri="{BB962C8B-B14F-4D97-AF65-F5344CB8AC3E}">
        <p14:creationId xmlns:p14="http://schemas.microsoft.com/office/powerpoint/2010/main" val="3510922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Cite source on slide.</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17</a:t>
            </a:fld>
            <a:endParaRPr lang="en-US"/>
          </a:p>
        </p:txBody>
      </p:sp>
    </p:spTree>
    <p:extLst>
      <p:ext uri="{BB962C8B-B14F-4D97-AF65-F5344CB8AC3E}">
        <p14:creationId xmlns:p14="http://schemas.microsoft.com/office/powerpoint/2010/main" val="380818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18</a:t>
            </a:fld>
            <a:endParaRPr lang="en-US"/>
          </a:p>
        </p:txBody>
      </p:sp>
    </p:spTree>
    <p:extLst>
      <p:ext uri="{BB962C8B-B14F-4D97-AF65-F5344CB8AC3E}">
        <p14:creationId xmlns:p14="http://schemas.microsoft.com/office/powerpoint/2010/main" val="472693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19</a:t>
            </a:fld>
            <a:endParaRPr lang="en-US"/>
          </a:p>
        </p:txBody>
      </p:sp>
    </p:spTree>
    <p:extLst>
      <p:ext uri="{BB962C8B-B14F-4D97-AF65-F5344CB8AC3E}">
        <p14:creationId xmlns:p14="http://schemas.microsoft.com/office/powerpoint/2010/main" val="22513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20EF7-87C0-4DA1-8BD8-D52E3A277877}" type="slidenum">
              <a:rPr lang="en-US" smtClean="0"/>
              <a:t>2</a:t>
            </a:fld>
            <a:endParaRPr lang="en-US"/>
          </a:p>
        </p:txBody>
      </p:sp>
    </p:spTree>
    <p:extLst>
      <p:ext uri="{BB962C8B-B14F-4D97-AF65-F5344CB8AC3E}">
        <p14:creationId xmlns:p14="http://schemas.microsoft.com/office/powerpoint/2010/main" val="2889939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20</a:t>
            </a:fld>
            <a:endParaRPr lang="en-US"/>
          </a:p>
        </p:txBody>
      </p:sp>
    </p:spTree>
    <p:extLst>
      <p:ext uri="{BB962C8B-B14F-4D97-AF65-F5344CB8AC3E}">
        <p14:creationId xmlns:p14="http://schemas.microsoft.com/office/powerpoint/2010/main" val="48479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21</a:t>
            </a:fld>
            <a:endParaRPr lang="en-US"/>
          </a:p>
        </p:txBody>
      </p:sp>
    </p:spTree>
    <p:extLst>
      <p:ext uri="{BB962C8B-B14F-4D97-AF65-F5344CB8AC3E}">
        <p14:creationId xmlns:p14="http://schemas.microsoft.com/office/powerpoint/2010/main" val="4010411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22</a:t>
            </a:fld>
            <a:endParaRPr lang="en-US"/>
          </a:p>
        </p:txBody>
      </p:sp>
    </p:spTree>
    <p:extLst>
      <p:ext uri="{BB962C8B-B14F-4D97-AF65-F5344CB8AC3E}">
        <p14:creationId xmlns:p14="http://schemas.microsoft.com/office/powerpoint/2010/main" val="187512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Cite source on slide.</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23</a:t>
            </a:fld>
            <a:endParaRPr lang="en-US"/>
          </a:p>
        </p:txBody>
      </p:sp>
    </p:spTree>
    <p:extLst>
      <p:ext uri="{BB962C8B-B14F-4D97-AF65-F5344CB8AC3E}">
        <p14:creationId xmlns:p14="http://schemas.microsoft.com/office/powerpoint/2010/main" val="2932631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20EF7-87C0-4DA1-8BD8-D52E3A277877}" type="slidenum">
              <a:rPr lang="en-US" smtClean="0"/>
              <a:t>24</a:t>
            </a:fld>
            <a:endParaRPr lang="en-US"/>
          </a:p>
        </p:txBody>
      </p:sp>
    </p:spTree>
    <p:extLst>
      <p:ext uri="{BB962C8B-B14F-4D97-AF65-F5344CB8AC3E}">
        <p14:creationId xmlns:p14="http://schemas.microsoft.com/office/powerpoint/2010/main" val="280269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a:t>
            </a:r>
            <a:r>
              <a:rPr lang="en-US" baseline="0" dirty="0" smtClean="0"/>
              <a:t> the HD, we understand changing times require change in thought not just because of the data, but perhaps more importantly because we heard it loud and clear from residents. </a:t>
            </a:r>
          </a:p>
          <a:p>
            <a:pPr marL="171450" indent="-171450">
              <a:buFont typeface="Arial" panose="020B0604020202020204" pitchFamily="34" charset="0"/>
              <a:buChar char="•"/>
            </a:pPr>
            <a:r>
              <a:rPr lang="en-US" baseline="0" dirty="0" smtClean="0"/>
              <a:t>We know that good health is not shared equally by all. The residents we spoke with through the development of the HD </a:t>
            </a:r>
            <a:r>
              <a:rPr lang="en-US" baseline="0" dirty="0" err="1" smtClean="0"/>
              <a:t>Strat</a:t>
            </a:r>
            <a:r>
              <a:rPr lang="en-US" baseline="0" dirty="0" smtClean="0"/>
              <a:t> Plan understand this. They recognized that health sits outside of the walls of the health department, they understand that health is everywhere. </a:t>
            </a:r>
          </a:p>
          <a:p>
            <a:pPr marL="171450" indent="-171450">
              <a:buFont typeface="Arial" panose="020B0604020202020204" pitchFamily="34" charset="0"/>
              <a:buChar char="•"/>
            </a:pPr>
            <a:r>
              <a:rPr lang="en-US" baseline="0" dirty="0" smtClean="0"/>
              <a:t>In order to move </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25</a:t>
            </a:fld>
            <a:endParaRPr lang="en-US"/>
          </a:p>
        </p:txBody>
      </p:sp>
    </p:spTree>
    <p:extLst>
      <p:ext uri="{BB962C8B-B14F-4D97-AF65-F5344CB8AC3E}">
        <p14:creationId xmlns:p14="http://schemas.microsoft.com/office/powerpoint/2010/main" val="2860979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what I mean when I say this: </a:t>
            </a:r>
          </a:p>
          <a:p>
            <a:endParaRPr lang="en-US" dirty="0" smtClean="0"/>
          </a:p>
          <a:p>
            <a:r>
              <a:rPr lang="en-US" dirty="0" smtClean="0"/>
              <a:t>-explain</a:t>
            </a:r>
            <a:r>
              <a:rPr lang="en-US" baseline="0" dirty="0" smtClean="0"/>
              <a:t> the issues community raised when we asked them what they needed to be healthy. </a:t>
            </a:r>
          </a:p>
          <a:p>
            <a:r>
              <a:rPr lang="en-US" baseline="0" dirty="0" smtClean="0"/>
              <a:t>-Highlight a few of the points</a:t>
            </a:r>
          </a:p>
          <a:p>
            <a:r>
              <a:rPr lang="en-US" baseline="0" dirty="0" smtClean="0"/>
              <a:t>-Summary, the community understands that health goes beyond that of physical health-they understand the relationship that health has to the social, environmental and economic opportunities made available to them. </a:t>
            </a:r>
          </a:p>
          <a:p>
            <a:r>
              <a:rPr lang="en-US" baseline="0" dirty="0" smtClean="0"/>
              <a:t>-These opportunities or lack thereof then act as determinants of health and it is here where our work should reside. </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26</a:t>
            </a:fld>
            <a:endParaRPr lang="en-US"/>
          </a:p>
        </p:txBody>
      </p:sp>
    </p:spTree>
    <p:extLst>
      <p:ext uri="{BB962C8B-B14F-4D97-AF65-F5344CB8AC3E}">
        <p14:creationId xmlns:p14="http://schemas.microsoft.com/office/powerpoint/2010/main" val="377537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in order for us to move toward addressing community concerns, we needed to work outside of the medical model and embrace the socio-ecological model that addresses the social factors that impact a persons health and wellbeing. This is the health equity framework (explain the upstream approach)</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27</a:t>
            </a:fld>
            <a:endParaRPr lang="en-US"/>
          </a:p>
        </p:txBody>
      </p:sp>
    </p:spTree>
    <p:extLst>
      <p:ext uri="{BB962C8B-B14F-4D97-AF65-F5344CB8AC3E}">
        <p14:creationId xmlns:p14="http://schemas.microsoft.com/office/powerpoint/2010/main" val="1662051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mechanize this framework, a strategy known as </a:t>
            </a:r>
            <a:r>
              <a:rPr lang="en-US" baseline="0" dirty="0" err="1" smtClean="0"/>
              <a:t>HiAP</a:t>
            </a:r>
            <a:r>
              <a:rPr lang="en-US" baseline="0" dirty="0" smtClean="0"/>
              <a:t>  (or Health in all places) brings together a multi-</a:t>
            </a:r>
            <a:r>
              <a:rPr lang="en-US" baseline="0" dirty="0" err="1" smtClean="0"/>
              <a:t>sectoral</a:t>
            </a:r>
            <a:r>
              <a:rPr lang="en-US" baseline="0" dirty="0" smtClean="0"/>
              <a:t> group to address health and wellness. The goal of this collaborative is to identify policy issues of common interest in order to address and improve the social determinants of health. Another way to think about the role that social determinants is by associated the determinants to that of roots in a tree. (next slide)</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28</a:t>
            </a:fld>
            <a:endParaRPr lang="en-US"/>
          </a:p>
        </p:txBody>
      </p:sp>
    </p:spTree>
    <p:extLst>
      <p:ext uri="{BB962C8B-B14F-4D97-AF65-F5344CB8AC3E}">
        <p14:creationId xmlns:p14="http://schemas.microsoft.com/office/powerpoint/2010/main" val="2624128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diagram. </a:t>
            </a:r>
          </a:p>
          <a:p>
            <a:r>
              <a:rPr lang="en-US" dirty="0" smtClean="0"/>
              <a:t>Invite folks to participate</a:t>
            </a:r>
            <a:r>
              <a:rPr lang="en-US" baseline="0" dirty="0" smtClean="0"/>
              <a:t> in the educational opportunities we are offering throughout the next few months (emails sent out as Together in Health Monterey County). </a:t>
            </a:r>
          </a:p>
          <a:p>
            <a:endParaRPr lang="en-US" baseline="0" dirty="0" smtClean="0"/>
          </a:p>
          <a:p>
            <a:r>
              <a:rPr lang="en-US" baseline="0" dirty="0" smtClean="0"/>
              <a:t>Turn it back to Jesse</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29</a:t>
            </a:fld>
            <a:endParaRPr lang="en-US"/>
          </a:p>
        </p:txBody>
      </p:sp>
    </p:spTree>
    <p:extLst>
      <p:ext uri="{BB962C8B-B14F-4D97-AF65-F5344CB8AC3E}">
        <p14:creationId xmlns:p14="http://schemas.microsoft.com/office/powerpoint/2010/main" val="326370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3</a:t>
            </a:fld>
            <a:endParaRPr lang="en-US"/>
          </a:p>
        </p:txBody>
      </p:sp>
    </p:spTree>
    <p:extLst>
      <p:ext uri="{BB962C8B-B14F-4D97-AF65-F5344CB8AC3E}">
        <p14:creationId xmlns:p14="http://schemas.microsoft.com/office/powerpoint/2010/main" val="1691844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20EF7-87C0-4DA1-8BD8-D52E3A277877}" type="slidenum">
              <a:rPr lang="en-US" smtClean="0"/>
              <a:t>30</a:t>
            </a:fld>
            <a:endParaRPr lang="en-US"/>
          </a:p>
        </p:txBody>
      </p:sp>
    </p:spTree>
    <p:extLst>
      <p:ext uri="{BB962C8B-B14F-4D97-AF65-F5344CB8AC3E}">
        <p14:creationId xmlns:p14="http://schemas.microsoft.com/office/powerpoint/2010/main" val="641881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20EF7-87C0-4DA1-8BD8-D52E3A277877}" type="slidenum">
              <a:rPr lang="en-US" smtClean="0"/>
              <a:t>31</a:t>
            </a:fld>
            <a:endParaRPr lang="en-US"/>
          </a:p>
        </p:txBody>
      </p:sp>
    </p:spTree>
    <p:extLst>
      <p:ext uri="{BB962C8B-B14F-4D97-AF65-F5344CB8AC3E}">
        <p14:creationId xmlns:p14="http://schemas.microsoft.com/office/powerpoint/2010/main" val="3098779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20EF7-87C0-4DA1-8BD8-D52E3A277877}" type="slidenum">
              <a:rPr lang="en-US" smtClean="0"/>
              <a:t>32</a:t>
            </a:fld>
            <a:endParaRPr lang="en-US"/>
          </a:p>
        </p:txBody>
      </p:sp>
    </p:spTree>
    <p:extLst>
      <p:ext uri="{BB962C8B-B14F-4D97-AF65-F5344CB8AC3E}">
        <p14:creationId xmlns:p14="http://schemas.microsoft.com/office/powerpoint/2010/main" val="2795901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20EF7-87C0-4DA1-8BD8-D52E3A277877}" type="slidenum">
              <a:rPr lang="en-US" smtClean="0"/>
              <a:t>33</a:t>
            </a:fld>
            <a:endParaRPr lang="en-US"/>
          </a:p>
        </p:txBody>
      </p:sp>
    </p:spTree>
    <p:extLst>
      <p:ext uri="{BB962C8B-B14F-4D97-AF65-F5344CB8AC3E}">
        <p14:creationId xmlns:p14="http://schemas.microsoft.com/office/powerpoint/2010/main" val="162222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4</a:t>
            </a:fld>
            <a:endParaRPr lang="en-US"/>
          </a:p>
        </p:txBody>
      </p:sp>
    </p:spTree>
    <p:extLst>
      <p:ext uri="{BB962C8B-B14F-4D97-AF65-F5344CB8AC3E}">
        <p14:creationId xmlns:p14="http://schemas.microsoft.com/office/powerpoint/2010/main" val="152142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SACRAMENTO— California’s population will cross the 50 million mark in 2049 and grow to nearly 52.7 million by 2060, according to new population projections released today by the Department of Finance.  </a:t>
            </a:r>
          </a:p>
          <a:p>
            <a:r>
              <a:rPr lang="en-US" sz="1200" kern="1200" dirty="0" smtClean="0">
                <a:solidFill>
                  <a:schemeClr val="tx1"/>
                </a:solidFill>
                <a:latin typeface="+mn-lt"/>
                <a:ea typeface="+mn-ea"/>
                <a:cs typeface="+mn-cs"/>
              </a:rPr>
              <a:t>This population gain – nearly 15.4 million between 2010 and 2060 – would exceed the current populations of either Illinois or Pennsylvania, and would represent enough new residents to currently rank as the fifth largest state in the Union.  </a:t>
            </a:r>
          </a:p>
          <a:p>
            <a:r>
              <a:rPr lang="en-US" sz="1200" kern="1200" dirty="0" smtClean="0">
                <a:solidFill>
                  <a:schemeClr val="tx1"/>
                </a:solidFill>
                <a:latin typeface="+mn-lt"/>
                <a:ea typeface="+mn-ea"/>
                <a:cs typeface="+mn-cs"/>
              </a:rPr>
              <a:t>The 2060 population will be 39 percent higher than the state’s most recent 2012 population estimate</a:t>
            </a:r>
          </a:p>
          <a:p>
            <a:r>
              <a:rPr lang="en-US" sz="1200" kern="1200" dirty="0" smtClean="0">
                <a:solidFill>
                  <a:schemeClr val="tx1"/>
                </a:solidFill>
                <a:latin typeface="+mn-lt"/>
                <a:ea typeface="+mn-ea"/>
                <a:cs typeface="+mn-cs"/>
              </a:rPr>
              <a:t>Plurality slide</a:t>
            </a:r>
          </a:p>
          <a:p>
            <a:r>
              <a:rPr lang="en-US" sz="1200" kern="1200" dirty="0" smtClean="0">
                <a:solidFill>
                  <a:schemeClr val="tx1"/>
                </a:solidFill>
                <a:latin typeface="+mn-lt"/>
                <a:ea typeface="+mn-ea"/>
                <a:cs typeface="+mn-cs"/>
              </a:rPr>
              <a:t>The latest projection series indicates that the Hispanic population will be even with the number of non-Hispanic Whites by mid-2013.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Early in 2014, the Hispanic population will become the plurality in California for the first time since California became a state</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5</a:t>
            </a:fld>
            <a:endParaRPr lang="en-US"/>
          </a:p>
        </p:txBody>
      </p:sp>
    </p:spTree>
    <p:extLst>
      <p:ext uri="{BB962C8B-B14F-4D97-AF65-F5344CB8AC3E}">
        <p14:creationId xmlns:p14="http://schemas.microsoft.com/office/powerpoint/2010/main" val="140698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6</a:t>
            </a:fld>
            <a:endParaRPr lang="en-US"/>
          </a:p>
        </p:txBody>
      </p:sp>
    </p:spTree>
    <p:extLst>
      <p:ext uri="{BB962C8B-B14F-4D97-AF65-F5344CB8AC3E}">
        <p14:creationId xmlns:p14="http://schemas.microsoft.com/office/powerpoint/2010/main" val="319338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7</a:t>
            </a:fld>
            <a:endParaRPr lang="en-US"/>
          </a:p>
        </p:txBody>
      </p:sp>
    </p:spTree>
    <p:extLst>
      <p:ext uri="{BB962C8B-B14F-4D97-AF65-F5344CB8AC3E}">
        <p14:creationId xmlns:p14="http://schemas.microsoft.com/office/powerpoint/2010/main" val="426136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2030, there will be 9.6 million Hispanics in the prime working ages of 25 to 64; Whites will have 7.2 million and Asians 3.1 million.  </a:t>
            </a:r>
          </a:p>
          <a:p>
            <a:r>
              <a:rPr lang="en-US" sz="1200" kern="1200" dirty="0" smtClean="0">
                <a:solidFill>
                  <a:schemeClr val="tx1"/>
                </a:solidFill>
                <a:latin typeface="+mn-lt"/>
                <a:ea typeface="+mn-ea"/>
                <a:cs typeface="+mn-cs"/>
              </a:rPr>
              <a:t>By 2060, Hispanics will be the largest group in the working ages by a considerable margin: 12.1 million Hispanics to 7.4 million Whites and 3.2 million Asians</a:t>
            </a:r>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8</a:t>
            </a:fld>
            <a:endParaRPr lang="en-US"/>
          </a:p>
        </p:txBody>
      </p:sp>
    </p:spTree>
    <p:extLst>
      <p:ext uri="{BB962C8B-B14F-4D97-AF65-F5344CB8AC3E}">
        <p14:creationId xmlns:p14="http://schemas.microsoft.com/office/powerpoint/2010/main" val="420471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August 16, 2013						Labor Market Information Division</a:t>
            </a:r>
          </a:p>
          <a:p>
            <a:r>
              <a:rPr lang="en-US" sz="1200" kern="1200" dirty="0" smtClean="0">
                <a:solidFill>
                  <a:schemeClr val="tx1"/>
                </a:solidFill>
                <a:latin typeface="+mn-lt"/>
                <a:ea typeface="+mn-ea"/>
                <a:cs typeface="+mn-cs"/>
              </a:rPr>
              <a:t>March 2012 Benchmark						http://</a:t>
            </a:r>
            <a:r>
              <a:rPr lang="en-US" sz="1200" kern="1200" dirty="0" err="1" smtClean="0">
                <a:solidFill>
                  <a:schemeClr val="tx1"/>
                </a:solidFill>
                <a:latin typeface="+mn-lt"/>
                <a:ea typeface="+mn-ea"/>
                <a:cs typeface="+mn-cs"/>
              </a:rPr>
              <a:t>www.labormarketinfo.edd.ca.gov</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(916) 262-2162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Monthly Labor Force Data for Cities and Census Designated Places (CDP)						</a:t>
            </a:r>
          </a:p>
          <a:p>
            <a:r>
              <a:rPr lang="en-US" sz="1200" kern="1200" dirty="0" smtClean="0">
                <a:solidFill>
                  <a:schemeClr val="tx1"/>
                </a:solidFill>
                <a:latin typeface="+mn-lt"/>
                <a:ea typeface="+mn-ea"/>
                <a:cs typeface="+mn-cs"/>
              </a:rPr>
              <a:t>July 2013 - Preliminary						</a:t>
            </a:r>
          </a:p>
          <a:p>
            <a:r>
              <a:rPr lang="en-US" sz="1200" kern="1200" dirty="0" smtClean="0">
                <a:solidFill>
                  <a:schemeClr val="tx1"/>
                </a:solidFill>
                <a:latin typeface="+mn-lt"/>
                <a:ea typeface="+mn-ea"/>
                <a:cs typeface="+mn-cs"/>
              </a:rPr>
              <a:t>Data Not Seasonally Adjusted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EDD	Census Ratios	</a:t>
            </a:r>
          </a:p>
          <a:p>
            <a:r>
              <a:rPr lang="de-DE" sz="1200" kern="1200" dirty="0" smtClean="0">
                <a:solidFill>
                  <a:schemeClr val="tx1"/>
                </a:solidFill>
                <a:latin typeface="+mn-lt"/>
                <a:ea typeface="+mn-ea"/>
                <a:cs typeface="+mn-cs"/>
              </a:rPr>
              <a:t>Area Name	                 	</a:t>
            </a:r>
            <a:r>
              <a:rPr lang="de-DE" sz="1200" kern="1200" dirty="0" err="1" smtClean="0">
                <a:solidFill>
                  <a:schemeClr val="tx1"/>
                </a:solidFill>
                <a:latin typeface="+mn-lt"/>
                <a:ea typeface="+mn-ea"/>
                <a:cs typeface="+mn-cs"/>
              </a:rPr>
              <a:t>Unemp</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Monterey County                   8.2%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Aromas CDP (Monterey Co)	3.4%	</a:t>
            </a:r>
          </a:p>
          <a:p>
            <a:r>
              <a:rPr lang="pt-BR" sz="1200" kern="1200" dirty="0" err="1" smtClean="0">
                <a:solidFill>
                  <a:schemeClr val="tx1"/>
                </a:solidFill>
                <a:latin typeface="+mn-lt"/>
                <a:ea typeface="+mn-ea"/>
                <a:cs typeface="+mn-cs"/>
              </a:rPr>
              <a:t>Boronda</a:t>
            </a:r>
            <a:r>
              <a:rPr lang="pt-BR" sz="1200" kern="1200" dirty="0" smtClean="0">
                <a:solidFill>
                  <a:schemeClr val="tx1"/>
                </a:solidFill>
                <a:latin typeface="+mn-lt"/>
                <a:ea typeface="+mn-ea"/>
                <a:cs typeface="+mn-cs"/>
              </a:rPr>
              <a:t> CDP	                       9.2%	</a:t>
            </a:r>
          </a:p>
          <a:p>
            <a:r>
              <a:rPr lang="pt-BR" sz="1200" kern="1200" dirty="0" smtClean="0">
                <a:solidFill>
                  <a:schemeClr val="tx1"/>
                </a:solidFill>
                <a:latin typeface="+mn-lt"/>
                <a:ea typeface="+mn-ea"/>
                <a:cs typeface="+mn-cs"/>
              </a:rPr>
              <a:t>Bradley CDP	                      	 0.0%</a:t>
            </a:r>
          </a:p>
          <a:p>
            <a:r>
              <a:rPr lang="pt-BR" sz="1200" kern="1200" dirty="0" err="1" smtClean="0">
                <a:solidFill>
                  <a:schemeClr val="tx1"/>
                </a:solidFill>
                <a:latin typeface="+mn-lt"/>
                <a:ea typeface="+mn-ea"/>
                <a:cs typeface="+mn-cs"/>
              </a:rPr>
              <a:t>Carmel</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by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Sea</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city</a:t>
            </a:r>
            <a:r>
              <a:rPr lang="pt-BR" sz="1200" kern="1200" dirty="0" smtClean="0">
                <a:solidFill>
                  <a:schemeClr val="tx1"/>
                </a:solidFill>
                <a:latin typeface="+mn-lt"/>
                <a:ea typeface="+mn-ea"/>
                <a:cs typeface="+mn-cs"/>
              </a:rPr>
              <a:t>	       	1.4%</a:t>
            </a:r>
          </a:p>
          <a:p>
            <a:r>
              <a:rPr lang="pt-BR" sz="1200" kern="1200" dirty="0" err="1" smtClean="0">
                <a:solidFill>
                  <a:schemeClr val="tx1"/>
                </a:solidFill>
                <a:latin typeface="+mn-lt"/>
                <a:ea typeface="+mn-ea"/>
                <a:cs typeface="+mn-cs"/>
              </a:rPr>
              <a:t>Carmel</a:t>
            </a:r>
            <a:r>
              <a:rPr lang="pt-BR" sz="1200" kern="1200" dirty="0" smtClean="0">
                <a:solidFill>
                  <a:schemeClr val="tx1"/>
                </a:solidFill>
                <a:latin typeface="+mn-lt"/>
                <a:ea typeface="+mn-ea"/>
                <a:cs typeface="+mn-cs"/>
              </a:rPr>
              <a:t> Valley Village CDP		2.9%	</a:t>
            </a:r>
          </a:p>
          <a:p>
            <a:r>
              <a:rPr lang="cs-CZ" sz="1200" kern="1200" dirty="0" err="1" smtClean="0">
                <a:solidFill>
                  <a:schemeClr val="tx1"/>
                </a:solidFill>
                <a:latin typeface="+mn-lt"/>
                <a:ea typeface="+mn-ea"/>
                <a:cs typeface="+mn-cs"/>
              </a:rPr>
              <a:t>Castroville</a:t>
            </a:r>
            <a:r>
              <a:rPr lang="cs-CZ" sz="1200" kern="1200" dirty="0" smtClean="0">
                <a:solidFill>
                  <a:schemeClr val="tx1"/>
                </a:solidFill>
                <a:latin typeface="+mn-lt"/>
                <a:ea typeface="+mn-ea"/>
                <a:cs typeface="+mn-cs"/>
              </a:rPr>
              <a:t> CDP	              	15.9%</a:t>
            </a:r>
          </a:p>
          <a:p>
            <a:r>
              <a:rPr lang="tr-TR" sz="1200" kern="1200" dirty="0" err="1" smtClean="0">
                <a:solidFill>
                  <a:schemeClr val="tx1"/>
                </a:solidFill>
                <a:latin typeface="+mn-lt"/>
                <a:ea typeface="+mn-ea"/>
                <a:cs typeface="+mn-cs"/>
              </a:rPr>
              <a:t>Chualar</a:t>
            </a:r>
            <a:r>
              <a:rPr lang="tr-TR" sz="1200" kern="1200" dirty="0" smtClean="0">
                <a:solidFill>
                  <a:schemeClr val="tx1"/>
                </a:solidFill>
                <a:latin typeface="+mn-lt"/>
                <a:ea typeface="+mn-ea"/>
                <a:cs typeface="+mn-cs"/>
              </a:rPr>
              <a:t> CDP	                      	22.0%</a:t>
            </a:r>
          </a:p>
          <a:p>
            <a:r>
              <a:rPr lang="es-ES_tradnl" sz="1200" kern="1200" dirty="0" smtClean="0">
                <a:solidFill>
                  <a:schemeClr val="tx1"/>
                </a:solidFill>
                <a:latin typeface="+mn-lt"/>
                <a:ea typeface="+mn-ea"/>
                <a:cs typeface="+mn-cs"/>
              </a:rPr>
              <a:t>Del Monte </a:t>
            </a:r>
            <a:r>
              <a:rPr lang="es-ES_tradnl" sz="1200" kern="1200" dirty="0" err="1" smtClean="0">
                <a:solidFill>
                  <a:schemeClr val="tx1"/>
                </a:solidFill>
                <a:latin typeface="+mn-lt"/>
                <a:ea typeface="+mn-ea"/>
                <a:cs typeface="+mn-cs"/>
              </a:rPr>
              <a:t>Forest</a:t>
            </a:r>
            <a:r>
              <a:rPr lang="es-ES_tradnl" sz="1200" kern="1200" dirty="0" smtClean="0">
                <a:solidFill>
                  <a:schemeClr val="tx1"/>
                </a:solidFill>
                <a:latin typeface="+mn-lt"/>
                <a:ea typeface="+mn-ea"/>
                <a:cs typeface="+mn-cs"/>
              </a:rPr>
              <a:t> CDP	       	 2.1%	</a:t>
            </a:r>
          </a:p>
          <a:p>
            <a:r>
              <a:rPr lang="en-US" sz="1200" kern="1200" dirty="0" smtClean="0">
                <a:solidFill>
                  <a:schemeClr val="tx1"/>
                </a:solidFill>
                <a:latin typeface="+mn-lt"/>
                <a:ea typeface="+mn-ea"/>
                <a:cs typeface="+mn-cs"/>
              </a:rPr>
              <a:t>Del Rey Oaks city	                	2.0%</a:t>
            </a:r>
          </a:p>
          <a:p>
            <a:r>
              <a:rPr lang="en-US" sz="1200" kern="1200" dirty="0" smtClean="0">
                <a:solidFill>
                  <a:schemeClr val="tx1"/>
                </a:solidFill>
                <a:latin typeface="+mn-lt"/>
                <a:ea typeface="+mn-ea"/>
                <a:cs typeface="+mn-cs"/>
              </a:rPr>
              <a:t>Elkhorn CDP	                        	4.5%</a:t>
            </a:r>
          </a:p>
          <a:p>
            <a:r>
              <a:rPr lang="en-US" sz="1200" kern="1200" dirty="0" smtClean="0">
                <a:solidFill>
                  <a:schemeClr val="tx1"/>
                </a:solidFill>
                <a:latin typeface="+mn-lt"/>
                <a:ea typeface="+mn-ea"/>
                <a:cs typeface="+mn-cs"/>
              </a:rPr>
              <a:t>Gonzales city	                     16.0%</a:t>
            </a:r>
          </a:p>
          <a:p>
            <a:r>
              <a:rPr lang="en-US" sz="1200" kern="1200" dirty="0" smtClean="0">
                <a:solidFill>
                  <a:schemeClr val="tx1"/>
                </a:solidFill>
                <a:latin typeface="+mn-lt"/>
                <a:ea typeface="+mn-ea"/>
                <a:cs typeface="+mn-cs"/>
              </a:rPr>
              <a:t>Greenfield city	               	13.0%</a:t>
            </a:r>
          </a:p>
          <a:p>
            <a:r>
              <a:rPr lang="en-US" sz="1200" kern="1200" dirty="0" smtClean="0">
                <a:solidFill>
                  <a:schemeClr val="tx1"/>
                </a:solidFill>
                <a:latin typeface="+mn-lt"/>
                <a:ea typeface="+mn-ea"/>
                <a:cs typeface="+mn-cs"/>
              </a:rPr>
              <a:t>King City city	                       	14.0%</a:t>
            </a:r>
          </a:p>
          <a:p>
            <a:r>
              <a:rPr lang="es-ES_tradnl" sz="1200" kern="1200" dirty="0" smtClean="0">
                <a:solidFill>
                  <a:schemeClr val="tx1"/>
                </a:solidFill>
                <a:latin typeface="+mn-lt"/>
                <a:ea typeface="+mn-ea"/>
                <a:cs typeface="+mn-cs"/>
              </a:rPr>
              <a:t>Las Lomas CDP	               	18.1%</a:t>
            </a:r>
          </a:p>
          <a:p>
            <a:r>
              <a:rPr lang="en-US" sz="1200" kern="1200" dirty="0" smtClean="0">
                <a:solidFill>
                  <a:schemeClr val="tx1"/>
                </a:solidFill>
                <a:latin typeface="+mn-lt"/>
                <a:ea typeface="+mn-ea"/>
                <a:cs typeface="+mn-cs"/>
              </a:rPr>
              <a:t>Marina city	                       	 4.8%</a:t>
            </a:r>
          </a:p>
          <a:p>
            <a:r>
              <a:rPr lang="en-US" sz="1200" kern="1200" dirty="0" smtClean="0">
                <a:solidFill>
                  <a:schemeClr val="tx1"/>
                </a:solidFill>
                <a:latin typeface="+mn-lt"/>
                <a:ea typeface="+mn-ea"/>
                <a:cs typeface="+mn-cs"/>
              </a:rPr>
              <a:t>Monterey city	                       	 3.6%	</a:t>
            </a:r>
          </a:p>
          <a:p>
            <a:r>
              <a:rPr lang="de-DE" sz="1200" kern="1200" dirty="0" smtClean="0">
                <a:solidFill>
                  <a:schemeClr val="tx1"/>
                </a:solidFill>
                <a:latin typeface="+mn-lt"/>
                <a:ea typeface="+mn-ea"/>
                <a:cs typeface="+mn-cs"/>
              </a:rPr>
              <a:t>Moss </a:t>
            </a:r>
            <a:r>
              <a:rPr lang="de-DE" sz="1200" kern="1200" dirty="0" err="1" smtClean="0">
                <a:solidFill>
                  <a:schemeClr val="tx1"/>
                </a:solidFill>
                <a:latin typeface="+mn-lt"/>
                <a:ea typeface="+mn-ea"/>
                <a:cs typeface="+mn-cs"/>
              </a:rPr>
              <a:t>Landing</a:t>
            </a:r>
            <a:r>
              <a:rPr lang="de-DE" sz="1200" kern="1200" dirty="0" smtClean="0">
                <a:solidFill>
                  <a:schemeClr val="tx1"/>
                </a:solidFill>
                <a:latin typeface="+mn-lt"/>
                <a:ea typeface="+mn-ea"/>
                <a:cs typeface="+mn-cs"/>
              </a:rPr>
              <a:t> CDP	               	18.6%</a:t>
            </a:r>
          </a:p>
          <a:p>
            <a:r>
              <a:rPr lang="en-US" sz="1200" kern="1200" dirty="0" smtClean="0">
                <a:solidFill>
                  <a:schemeClr val="tx1"/>
                </a:solidFill>
                <a:latin typeface="+mn-lt"/>
                <a:ea typeface="+mn-ea"/>
                <a:cs typeface="+mn-cs"/>
              </a:rPr>
              <a:t>Pacific Grove city	                	3.0%</a:t>
            </a:r>
          </a:p>
          <a:p>
            <a:r>
              <a:rPr lang="fi-FI" sz="1200" kern="1200" dirty="0" err="1" smtClean="0">
                <a:solidFill>
                  <a:schemeClr val="tx1"/>
                </a:solidFill>
                <a:latin typeface="+mn-lt"/>
                <a:ea typeface="+mn-ea"/>
                <a:cs typeface="+mn-cs"/>
              </a:rPr>
              <a:t>Pajaro</a:t>
            </a:r>
            <a:r>
              <a:rPr lang="fi-FI" sz="1200" kern="1200" dirty="0" smtClean="0">
                <a:solidFill>
                  <a:schemeClr val="tx1"/>
                </a:solidFill>
                <a:latin typeface="+mn-lt"/>
                <a:ea typeface="+mn-ea"/>
                <a:cs typeface="+mn-cs"/>
              </a:rPr>
              <a:t> CDP	                       	8.1%</a:t>
            </a:r>
          </a:p>
          <a:p>
            <a:r>
              <a:rPr lang="fr-FR" sz="1200" kern="1200" dirty="0" err="1" smtClean="0">
                <a:solidFill>
                  <a:schemeClr val="tx1"/>
                </a:solidFill>
                <a:latin typeface="+mn-lt"/>
                <a:ea typeface="+mn-ea"/>
                <a:cs typeface="+mn-cs"/>
              </a:rPr>
              <a:t>Prunedale</a:t>
            </a:r>
            <a:r>
              <a:rPr lang="fr-FR" sz="1200" kern="1200" dirty="0" smtClean="0">
                <a:solidFill>
                  <a:schemeClr val="tx1"/>
                </a:solidFill>
                <a:latin typeface="+mn-lt"/>
                <a:ea typeface="+mn-ea"/>
                <a:cs typeface="+mn-cs"/>
              </a:rPr>
              <a:t> CDP	                	5.9%	</a:t>
            </a:r>
          </a:p>
          <a:p>
            <a:r>
              <a:rPr lang="en-US" sz="1200" kern="1200" dirty="0" smtClean="0">
                <a:solidFill>
                  <a:schemeClr val="tx1"/>
                </a:solidFill>
                <a:latin typeface="+mn-lt"/>
                <a:ea typeface="+mn-ea"/>
                <a:cs typeface="+mn-cs"/>
              </a:rPr>
              <a:t>Salinas city	                       	11.6%</a:t>
            </a:r>
          </a:p>
          <a:p>
            <a:r>
              <a:rPr lang="pt-BR" sz="1200" kern="1200" dirty="0" smtClean="0">
                <a:solidFill>
                  <a:schemeClr val="tx1"/>
                </a:solidFill>
                <a:latin typeface="+mn-lt"/>
                <a:ea typeface="+mn-ea"/>
                <a:cs typeface="+mn-cs"/>
              </a:rPr>
              <a:t>San Ardo CDP	                     19.3%</a:t>
            </a:r>
          </a:p>
          <a:p>
            <a:r>
              <a:rPr lang="pt-BR" sz="1200" kern="1200" dirty="0" smtClean="0">
                <a:solidFill>
                  <a:schemeClr val="tx1"/>
                </a:solidFill>
                <a:latin typeface="+mn-lt"/>
                <a:ea typeface="+mn-ea"/>
                <a:cs typeface="+mn-cs"/>
              </a:rPr>
              <a:t>San Lucas CDP	               	17.1%	</a:t>
            </a:r>
          </a:p>
          <a:p>
            <a:r>
              <a:rPr lang="en-US" sz="1200" kern="1200" dirty="0" smtClean="0">
                <a:solidFill>
                  <a:schemeClr val="tx1"/>
                </a:solidFill>
                <a:latin typeface="+mn-lt"/>
                <a:ea typeface="+mn-ea"/>
                <a:cs typeface="+mn-cs"/>
              </a:rPr>
              <a:t>Sand City city	                	0.0%</a:t>
            </a:r>
          </a:p>
          <a:p>
            <a:r>
              <a:rPr lang="en-US" sz="1200" kern="1200" dirty="0" smtClean="0">
                <a:solidFill>
                  <a:schemeClr val="tx1"/>
                </a:solidFill>
                <a:latin typeface="+mn-lt"/>
                <a:ea typeface="+mn-ea"/>
                <a:cs typeface="+mn-cs"/>
              </a:rPr>
              <a:t>Seaside city	                       	 4.7%	</a:t>
            </a:r>
          </a:p>
          <a:p>
            <a:r>
              <a:rPr lang="es-ES_tradnl" sz="1200" kern="1200" dirty="0" smtClean="0">
                <a:solidFill>
                  <a:schemeClr val="tx1"/>
                </a:solidFill>
                <a:latin typeface="+mn-lt"/>
                <a:ea typeface="+mn-ea"/>
                <a:cs typeface="+mn-cs"/>
              </a:rPr>
              <a:t>Soledad </a:t>
            </a:r>
            <a:r>
              <a:rPr lang="es-ES_tradnl" sz="1200" kern="1200" dirty="0" err="1" smtClean="0">
                <a:solidFill>
                  <a:schemeClr val="tx1"/>
                </a:solidFill>
                <a:latin typeface="+mn-lt"/>
                <a:ea typeface="+mn-ea"/>
                <a:cs typeface="+mn-cs"/>
              </a:rPr>
              <a:t>city</a:t>
            </a:r>
            <a:r>
              <a:rPr lang="es-ES_tradnl" sz="1200" kern="1200" dirty="0" smtClean="0">
                <a:solidFill>
                  <a:schemeClr val="tx1"/>
                </a:solidFill>
                <a:latin typeface="+mn-lt"/>
                <a:ea typeface="+mn-ea"/>
                <a:cs typeface="+mn-cs"/>
              </a:rPr>
              <a:t>	                       	10.5%</a:t>
            </a:r>
          </a:p>
          <a:p>
            <a:r>
              <a:rPr lang="de-DE" sz="1200" kern="1200" dirty="0" err="1" smtClean="0">
                <a:solidFill>
                  <a:schemeClr val="tx1"/>
                </a:solidFill>
                <a:latin typeface="+mn-lt"/>
                <a:ea typeface="+mn-ea"/>
                <a:cs typeface="+mn-cs"/>
              </a:rPr>
              <a:t>Spreckels</a:t>
            </a:r>
            <a:r>
              <a:rPr lang="de-DE" sz="1200" kern="1200" dirty="0" smtClean="0">
                <a:solidFill>
                  <a:schemeClr val="tx1"/>
                </a:solidFill>
                <a:latin typeface="+mn-lt"/>
                <a:ea typeface="+mn-ea"/>
                <a:cs typeface="+mn-cs"/>
              </a:rPr>
              <a:t> CDP	                	0.0%</a:t>
            </a:r>
          </a:p>
          <a:p>
            <a:endParaRPr lang="en-US" dirty="0"/>
          </a:p>
        </p:txBody>
      </p:sp>
      <p:sp>
        <p:nvSpPr>
          <p:cNvPr id="4" name="Slide Number Placeholder 3"/>
          <p:cNvSpPr>
            <a:spLocks noGrp="1"/>
          </p:cNvSpPr>
          <p:nvPr>
            <p:ph type="sldNum" sz="quarter" idx="10"/>
          </p:nvPr>
        </p:nvSpPr>
        <p:spPr/>
        <p:txBody>
          <a:bodyPr/>
          <a:lstStyle/>
          <a:p>
            <a:fld id="{CFE20EF7-87C0-4DA1-8BD8-D52E3A277877}" type="slidenum">
              <a:rPr lang="en-US" smtClean="0"/>
              <a:t>9</a:t>
            </a:fld>
            <a:endParaRPr lang="en-US"/>
          </a:p>
        </p:txBody>
      </p:sp>
    </p:spTree>
    <p:extLst>
      <p:ext uri="{BB962C8B-B14F-4D97-AF65-F5344CB8AC3E}">
        <p14:creationId xmlns:p14="http://schemas.microsoft.com/office/powerpoint/2010/main" val="231371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0381201-BD61-7343-8F16-DC8D639E5438}" type="datetime1">
              <a:rPr lang="en-US" smtClean="0"/>
              <a:t>9/17/13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791DDA0-73E5-8C41-BB6E-8ED092FF99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897D7E-9399-5848-9B04-8D7A59287908}" type="datetime1">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69D941-FF2F-D347-AF55-693BC0862C43}" type="datetime1">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6DFE1A-446B-1F44-8A2F-A8DAE1539F88}" type="datetime1">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E5A5F9-1BEC-0B41-A67C-A5538A9ABA3D}" type="datetime1">
              <a:rPr lang="en-US" smtClean="0"/>
              <a:t>9/17/13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1DDA0-73E5-8C41-BB6E-8ED092FF99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1D7521-48DC-1F4E-8023-4842A0C215F4}" type="datetime1">
              <a:rPr lang="en-US" smtClean="0"/>
              <a:t>9/17/13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1DDA0-73E5-8C41-BB6E-8ED092FF99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C12A70-23BB-264E-9B9D-71836631763E}" type="datetime1">
              <a:rPr lang="en-US" smtClean="0"/>
              <a:t>9/17/13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1DDA0-73E5-8C41-BB6E-8ED092FF99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75CC34-1866-4E4F-BFB6-72274DDD042D}" type="datetime1">
              <a:rPr lang="en-US" smtClean="0"/>
              <a:t>9/17/13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1DDA0-73E5-8C41-BB6E-8ED092FF99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D8A4F-2DE7-C242-980F-879189060F92}" type="datetime1">
              <a:rPr lang="en-US" smtClean="0"/>
              <a:t>9/17/13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1DDA0-73E5-8C41-BB6E-8ED092FF99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92E994-5522-F540-AC10-932F681D7E51}" type="datetime1">
              <a:rPr lang="en-US" smtClean="0"/>
              <a:t>9/17/13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1DDA0-73E5-8C41-BB6E-8ED092FF99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FB5D0B-D6BC-A542-96A1-251EE247A126}" type="datetime1">
              <a:rPr lang="en-US" smtClean="0"/>
              <a:t>9/17/13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791DDA0-73E5-8C41-BB6E-8ED092FF99B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C6ED4B-36B9-4244-AC65-843468CD6B37}" type="datetime1">
              <a:rPr lang="en-US" smtClean="0"/>
              <a:t>9/17/13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91DDA0-73E5-8C41-BB6E-8ED092FF99B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of.ca.gov/research/demographic/" TargetMode="External"/><Relationship Id="rId3" Type="http://schemas.openxmlformats.org/officeDocument/2006/relationships/hyperlink" Target="http://www.childrensdefense.org/child-research-data-publications/data/cradle-prison-pipeline-report-2007-full-highre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518246" y="6425967"/>
            <a:ext cx="2625754" cy="230832"/>
          </a:xfrm>
          <a:prstGeom prst="rect">
            <a:avLst/>
          </a:prstGeom>
          <a:noFill/>
        </p:spPr>
        <p:txBody>
          <a:bodyPr wrap="square" rtlCol="0">
            <a:spAutoFit/>
          </a:bodyPr>
          <a:lstStyle/>
          <a:p>
            <a:r>
              <a:rPr lang="en-US" sz="900" b="1" dirty="0" smtClean="0">
                <a:solidFill>
                  <a:schemeClr val="bg1"/>
                </a:solidFill>
                <a:latin typeface="Calibri" panose="020F0502020204030204" pitchFamily="34" charset="0"/>
              </a:rPr>
              <a:t>California Department of Finance, January 2013</a:t>
            </a:r>
            <a:endParaRPr lang="en-US" sz="9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1</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7791DDA0-73E5-8C41-BB6E-8ED092FF99B0}" type="slidenum">
              <a:rPr lang="en-US" smtClean="0"/>
              <a:t>10</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6700" y="495300"/>
            <a:ext cx="8597900" cy="5854700"/>
          </a:xfrm>
          <a:prstGeom prst="rect">
            <a:avLst/>
          </a:prstGeom>
        </p:spPr>
      </p:pic>
      <p:sp>
        <p:nvSpPr>
          <p:cNvPr id="2" name="TextBox 1"/>
          <p:cNvSpPr txBox="1"/>
          <p:nvPr/>
        </p:nvSpPr>
        <p:spPr>
          <a:xfrm>
            <a:off x="6459522" y="6465416"/>
            <a:ext cx="2575421"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2013</a:t>
            </a:r>
          </a:p>
        </p:txBody>
      </p:sp>
      <p:sp>
        <p:nvSpPr>
          <p:cNvPr id="3" name="Slide Number Placeholder 2"/>
          <p:cNvSpPr>
            <a:spLocks noGrp="1"/>
          </p:cNvSpPr>
          <p:nvPr>
            <p:ph type="sldNum" sz="quarter" idx="12"/>
          </p:nvPr>
        </p:nvSpPr>
        <p:spPr/>
        <p:txBody>
          <a:bodyPr/>
          <a:lstStyle/>
          <a:p>
            <a:fld id="{7791DDA0-73E5-8C41-BB6E-8ED092FF99B0}" type="slidenum">
              <a:rPr lang="en-US" smtClean="0"/>
              <a:t>11</a:t>
            </a:fld>
            <a:endParaRPr lang="en-US"/>
          </a:p>
        </p:txBody>
      </p:sp>
    </p:spTree>
    <p:extLst>
      <p:ext uri="{BB962C8B-B14F-4D97-AF65-F5344CB8AC3E}">
        <p14:creationId xmlns:p14="http://schemas.microsoft.com/office/powerpoint/2010/main" val="3479684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6700" y="495300"/>
            <a:ext cx="8597900" cy="5854700"/>
          </a:xfrm>
          <a:prstGeom prst="rect">
            <a:avLst/>
          </a:prstGeom>
        </p:spPr>
      </p:pic>
      <p:sp>
        <p:nvSpPr>
          <p:cNvPr id="2" name="TextBox 1"/>
          <p:cNvSpPr txBox="1"/>
          <p:nvPr/>
        </p:nvSpPr>
        <p:spPr>
          <a:xfrm>
            <a:off x="6459523" y="6549772"/>
            <a:ext cx="2508308"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2013</a:t>
            </a:r>
          </a:p>
        </p:txBody>
      </p:sp>
      <p:sp>
        <p:nvSpPr>
          <p:cNvPr id="3" name="Slide Number Placeholder 2"/>
          <p:cNvSpPr>
            <a:spLocks noGrp="1"/>
          </p:cNvSpPr>
          <p:nvPr>
            <p:ph type="sldNum" sz="quarter" idx="12"/>
          </p:nvPr>
        </p:nvSpPr>
        <p:spPr/>
        <p:txBody>
          <a:bodyPr/>
          <a:lstStyle/>
          <a:p>
            <a:fld id="{7791DDA0-73E5-8C41-BB6E-8ED092FF99B0}" type="slidenum">
              <a:rPr lang="en-US" smtClean="0"/>
              <a:t>12</a:t>
            </a:fld>
            <a:endParaRPr lang="en-US"/>
          </a:p>
        </p:txBody>
      </p:sp>
    </p:spTree>
    <p:extLst>
      <p:ext uri="{BB962C8B-B14F-4D97-AF65-F5344CB8AC3E}">
        <p14:creationId xmlns:p14="http://schemas.microsoft.com/office/powerpoint/2010/main" val="21590773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6700" y="495300"/>
            <a:ext cx="8597900" cy="5854700"/>
          </a:xfrm>
          <a:prstGeom prst="rect">
            <a:avLst/>
          </a:prstGeom>
        </p:spPr>
      </p:pic>
      <p:sp>
        <p:nvSpPr>
          <p:cNvPr id="2" name="TextBox 1"/>
          <p:cNvSpPr txBox="1"/>
          <p:nvPr/>
        </p:nvSpPr>
        <p:spPr>
          <a:xfrm>
            <a:off x="6400800" y="6532994"/>
            <a:ext cx="2608976"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2013</a:t>
            </a:r>
          </a:p>
        </p:txBody>
      </p:sp>
      <p:sp>
        <p:nvSpPr>
          <p:cNvPr id="4" name="Slide Number Placeholder 3"/>
          <p:cNvSpPr>
            <a:spLocks noGrp="1"/>
          </p:cNvSpPr>
          <p:nvPr>
            <p:ph type="sldNum" sz="quarter" idx="12"/>
          </p:nvPr>
        </p:nvSpPr>
        <p:spPr/>
        <p:txBody>
          <a:bodyPr/>
          <a:lstStyle/>
          <a:p>
            <a:fld id="{7791DDA0-73E5-8C41-BB6E-8ED092FF99B0}" type="slidenum">
              <a:rPr lang="en-US" smtClean="0"/>
              <a:t>13</a:t>
            </a:fld>
            <a:endParaRPr lang="en-US"/>
          </a:p>
        </p:txBody>
      </p:sp>
    </p:spTree>
    <p:extLst>
      <p:ext uri="{BB962C8B-B14F-4D97-AF65-F5344CB8AC3E}">
        <p14:creationId xmlns:p14="http://schemas.microsoft.com/office/powerpoint/2010/main" val="28994766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700" y="495300"/>
            <a:ext cx="8597900" cy="5854700"/>
          </a:xfrm>
          <a:prstGeom prst="rect">
            <a:avLst/>
          </a:prstGeom>
        </p:spPr>
      </p:pic>
      <p:sp>
        <p:nvSpPr>
          <p:cNvPr id="3" name="TextBox 2"/>
          <p:cNvSpPr txBox="1"/>
          <p:nvPr/>
        </p:nvSpPr>
        <p:spPr>
          <a:xfrm>
            <a:off x="6333688" y="6476301"/>
            <a:ext cx="2718033"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2013</a:t>
            </a:r>
          </a:p>
        </p:txBody>
      </p:sp>
      <p:sp>
        <p:nvSpPr>
          <p:cNvPr id="4" name="Slide Number Placeholder 3"/>
          <p:cNvSpPr>
            <a:spLocks noGrp="1"/>
          </p:cNvSpPr>
          <p:nvPr>
            <p:ph type="sldNum" sz="quarter" idx="12"/>
          </p:nvPr>
        </p:nvSpPr>
        <p:spPr/>
        <p:txBody>
          <a:bodyPr/>
          <a:lstStyle/>
          <a:p>
            <a:fld id="{7791DDA0-73E5-8C41-BB6E-8ED092FF99B0}" type="slidenum">
              <a:rPr lang="en-US" smtClean="0"/>
              <a:t>14</a:t>
            </a:fld>
            <a:endParaRPr lang="en-US"/>
          </a:p>
        </p:txBody>
      </p:sp>
    </p:spTree>
    <p:extLst>
      <p:ext uri="{BB962C8B-B14F-4D97-AF65-F5344CB8AC3E}">
        <p14:creationId xmlns:p14="http://schemas.microsoft.com/office/powerpoint/2010/main" val="4503492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6700" y="495300"/>
            <a:ext cx="8597900" cy="5854700"/>
          </a:xfrm>
          <a:prstGeom prst="rect">
            <a:avLst/>
          </a:prstGeom>
        </p:spPr>
      </p:pic>
      <p:sp>
        <p:nvSpPr>
          <p:cNvPr id="2" name="TextBox 1"/>
          <p:cNvSpPr txBox="1"/>
          <p:nvPr/>
        </p:nvSpPr>
        <p:spPr>
          <a:xfrm>
            <a:off x="6342077" y="6350000"/>
            <a:ext cx="2522523" cy="369332"/>
          </a:xfrm>
          <a:prstGeom prst="rect">
            <a:avLst/>
          </a:prstGeom>
          <a:noFill/>
        </p:spPr>
        <p:txBody>
          <a:bodyPr wrap="square" rtlCol="0">
            <a:spAutoFit/>
          </a:bodyPr>
          <a:lstStyle/>
          <a:p>
            <a:r>
              <a:rPr lang="en-US" sz="900" b="1" dirty="0">
                <a:latin typeface="Calibri" panose="020F0502020204030204" pitchFamily="34" charset="0"/>
              </a:rPr>
              <a:t>California</a:t>
            </a:r>
            <a:r>
              <a:rPr lang="en-US" b="1" dirty="0">
                <a:latin typeface="Calibri" panose="020F0502020204030204" pitchFamily="34" charset="0"/>
              </a:rPr>
              <a:t> </a:t>
            </a:r>
            <a:r>
              <a:rPr lang="en-US" sz="900" b="1" dirty="0">
                <a:latin typeface="Calibri" panose="020F0502020204030204" pitchFamily="34" charset="0"/>
              </a:rPr>
              <a:t>Department</a:t>
            </a:r>
            <a:r>
              <a:rPr lang="en-US" b="1" dirty="0">
                <a:latin typeface="Calibri" panose="020F0502020204030204" pitchFamily="34" charset="0"/>
              </a:rPr>
              <a:t> </a:t>
            </a:r>
            <a:r>
              <a:rPr lang="en-US" sz="900" b="1" dirty="0">
                <a:latin typeface="Calibri" panose="020F0502020204030204" pitchFamily="34" charset="0"/>
              </a:rPr>
              <a:t>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15</a:t>
            </a:fld>
            <a:endParaRPr lang="en-US"/>
          </a:p>
        </p:txBody>
      </p:sp>
    </p:spTree>
    <p:extLst>
      <p:ext uri="{BB962C8B-B14F-4D97-AF65-F5344CB8AC3E}">
        <p14:creationId xmlns:p14="http://schemas.microsoft.com/office/powerpoint/2010/main" val="23318238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6700" y="495300"/>
            <a:ext cx="8597900" cy="5854700"/>
          </a:xfrm>
          <a:prstGeom prst="rect">
            <a:avLst/>
          </a:prstGeom>
        </p:spPr>
      </p:pic>
      <p:sp>
        <p:nvSpPr>
          <p:cNvPr id="2" name="TextBox 1"/>
          <p:cNvSpPr txBox="1"/>
          <p:nvPr/>
        </p:nvSpPr>
        <p:spPr>
          <a:xfrm>
            <a:off x="6442745" y="6409189"/>
            <a:ext cx="2575420"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16</a:t>
            </a:fld>
            <a:endParaRPr lang="en-US"/>
          </a:p>
        </p:txBody>
      </p:sp>
    </p:spTree>
    <p:extLst>
      <p:ext uri="{BB962C8B-B14F-4D97-AF65-F5344CB8AC3E}">
        <p14:creationId xmlns:p14="http://schemas.microsoft.com/office/powerpoint/2010/main" val="33286407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8-15 at 6.42.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0" y="551162"/>
            <a:ext cx="7480300" cy="5755675"/>
          </a:xfrm>
          <a:prstGeom prst="rect">
            <a:avLst/>
          </a:prstGeom>
        </p:spPr>
      </p:pic>
      <p:sp>
        <p:nvSpPr>
          <p:cNvPr id="2" name="TextBox 1"/>
          <p:cNvSpPr txBox="1"/>
          <p:nvPr/>
        </p:nvSpPr>
        <p:spPr>
          <a:xfrm>
            <a:off x="6325299" y="6451134"/>
            <a:ext cx="2600588"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17</a:t>
            </a:fld>
            <a:endParaRPr lang="en-US"/>
          </a:p>
        </p:txBody>
      </p:sp>
    </p:spTree>
    <p:extLst>
      <p:ext uri="{BB962C8B-B14F-4D97-AF65-F5344CB8AC3E}">
        <p14:creationId xmlns:p14="http://schemas.microsoft.com/office/powerpoint/2010/main" val="3103997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469900"/>
            <a:ext cx="8229600" cy="5918200"/>
          </a:xfrm>
          <a:prstGeom prst="rect">
            <a:avLst/>
          </a:prstGeom>
        </p:spPr>
      </p:pic>
      <p:sp>
        <p:nvSpPr>
          <p:cNvPr id="2" name="TextBox 1"/>
          <p:cNvSpPr txBox="1"/>
          <p:nvPr/>
        </p:nvSpPr>
        <p:spPr>
          <a:xfrm>
            <a:off x="6484690" y="6568580"/>
            <a:ext cx="2567031"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18</a:t>
            </a:fld>
            <a:endParaRPr lang="en-US"/>
          </a:p>
        </p:txBody>
      </p:sp>
    </p:spTree>
    <p:extLst>
      <p:ext uri="{BB962C8B-B14F-4D97-AF65-F5344CB8AC3E}">
        <p14:creationId xmlns:p14="http://schemas.microsoft.com/office/powerpoint/2010/main" val="26831648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0700" y="508000"/>
            <a:ext cx="8102600" cy="5842000"/>
          </a:xfrm>
          <a:prstGeom prst="rect">
            <a:avLst/>
          </a:prstGeom>
        </p:spPr>
      </p:pic>
      <p:sp>
        <p:nvSpPr>
          <p:cNvPr id="2" name="TextBox 1"/>
          <p:cNvSpPr txBox="1"/>
          <p:nvPr/>
        </p:nvSpPr>
        <p:spPr>
          <a:xfrm>
            <a:off x="6342077" y="6425967"/>
            <a:ext cx="2709644"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19</a:t>
            </a:fld>
            <a:endParaRPr lang="en-US"/>
          </a:p>
        </p:txBody>
      </p:sp>
    </p:spTree>
    <p:extLst>
      <p:ext uri="{BB962C8B-B14F-4D97-AF65-F5344CB8AC3E}">
        <p14:creationId xmlns:p14="http://schemas.microsoft.com/office/powerpoint/2010/main" val="464223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are:</a:t>
            </a:r>
            <a:endParaRPr lang="en-US" dirty="0"/>
          </a:p>
        </p:txBody>
      </p:sp>
      <p:sp>
        <p:nvSpPr>
          <p:cNvPr id="3" name="Content Placeholder 2"/>
          <p:cNvSpPr>
            <a:spLocks noGrp="1"/>
          </p:cNvSpPr>
          <p:nvPr>
            <p:ph idx="1"/>
          </p:nvPr>
        </p:nvSpPr>
        <p:spPr>
          <a:xfrm>
            <a:off x="457200" y="1935480"/>
            <a:ext cx="8229600" cy="3889587"/>
          </a:xfrm>
        </p:spPr>
        <p:txBody>
          <a:bodyPr>
            <a:normAutofit fontScale="92500" lnSpcReduction="10000"/>
          </a:bodyPr>
          <a:lstStyle/>
          <a:p>
            <a:pPr marL="0" indent="0" algn="ctr">
              <a:buNone/>
            </a:pPr>
            <a:endParaRPr lang="en-US" b="1" dirty="0" smtClean="0"/>
          </a:p>
          <a:p>
            <a:pPr marL="0" indent="0" algn="ctr">
              <a:buNone/>
            </a:pPr>
            <a:r>
              <a:rPr lang="en-US" b="1" dirty="0" smtClean="0"/>
              <a:t>Erica </a:t>
            </a:r>
            <a:r>
              <a:rPr lang="en-US" b="1" dirty="0"/>
              <a:t>Padilla-Chavez, </a:t>
            </a:r>
            <a:r>
              <a:rPr lang="en-US" b="1" dirty="0" smtClean="0"/>
              <a:t>MPA, MA III</a:t>
            </a:r>
            <a:r>
              <a:rPr lang="en-US" dirty="0" smtClean="0"/>
              <a:t> </a:t>
            </a:r>
          </a:p>
          <a:p>
            <a:pPr marL="393192" lvl="1" indent="0" algn="ctr">
              <a:buNone/>
            </a:pPr>
            <a:r>
              <a:rPr lang="en-US" dirty="0" smtClean="0"/>
              <a:t>County </a:t>
            </a:r>
            <a:r>
              <a:rPr lang="en-US" dirty="0"/>
              <a:t>of Monterey Health </a:t>
            </a:r>
            <a:r>
              <a:rPr lang="en-US" dirty="0" smtClean="0"/>
              <a:t>Department, Planning</a:t>
            </a:r>
            <a:r>
              <a:rPr lang="en-US" dirty="0"/>
              <a:t>, Evaluation &amp; Policy </a:t>
            </a:r>
            <a:r>
              <a:rPr lang="en-US" dirty="0" smtClean="0"/>
              <a:t>Unit</a:t>
            </a:r>
          </a:p>
          <a:p>
            <a:pPr marL="0" indent="0" algn="ctr">
              <a:buNone/>
            </a:pPr>
            <a:endParaRPr lang="en-US" b="1" dirty="0" smtClean="0"/>
          </a:p>
          <a:p>
            <a:pPr marL="0" indent="0" algn="ctr">
              <a:buNone/>
            </a:pPr>
            <a:r>
              <a:rPr lang="en-US" b="1" dirty="0" smtClean="0"/>
              <a:t>Jesse Herrera, LCSW</a:t>
            </a:r>
          </a:p>
          <a:p>
            <a:pPr marL="393192" lvl="1" indent="0" algn="ctr">
              <a:buNone/>
            </a:pPr>
            <a:r>
              <a:rPr lang="en-US" dirty="0" smtClean="0"/>
              <a:t>Latino Social Workers of Monterey County</a:t>
            </a:r>
          </a:p>
          <a:p>
            <a:pPr marL="393192" lvl="1" indent="0" algn="ctr">
              <a:buNone/>
            </a:pPr>
            <a:endParaRPr lang="en-US" dirty="0"/>
          </a:p>
          <a:p>
            <a:pPr marL="393192" lvl="1" indent="0" algn="ctr">
              <a:buNone/>
            </a:pPr>
            <a:r>
              <a:rPr lang="en-US" dirty="0" smtClean="0"/>
              <a:t>New Policies for a New Reality Conference</a:t>
            </a:r>
          </a:p>
          <a:p>
            <a:pPr marL="393192" lvl="1" indent="0" algn="ctr">
              <a:buNone/>
            </a:pPr>
            <a:r>
              <a:rPr lang="en-US" dirty="0" smtClean="0"/>
              <a:t>September 17, 2013</a:t>
            </a:r>
          </a:p>
        </p:txBody>
      </p:sp>
      <p:sp>
        <p:nvSpPr>
          <p:cNvPr id="4" name="Slide Number Placeholder 3"/>
          <p:cNvSpPr>
            <a:spLocks noGrp="1"/>
          </p:cNvSpPr>
          <p:nvPr>
            <p:ph type="sldNum" sz="quarter" idx="12"/>
          </p:nvPr>
        </p:nvSpPr>
        <p:spPr/>
        <p:txBody>
          <a:bodyPr/>
          <a:lstStyle/>
          <a:p>
            <a:fld id="{7791DDA0-73E5-8C41-BB6E-8ED092FF99B0}" type="slidenum">
              <a:rPr lang="en-US" smtClean="0"/>
              <a:t>2</a:t>
            </a:fld>
            <a:endParaRPr lang="en-US"/>
          </a:p>
        </p:txBody>
      </p:sp>
    </p:spTree>
    <p:extLst>
      <p:ext uri="{BB962C8B-B14F-4D97-AF65-F5344CB8AC3E}">
        <p14:creationId xmlns:p14="http://schemas.microsoft.com/office/powerpoint/2010/main" val="27328007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5300" y="546100"/>
            <a:ext cx="8140700" cy="5765800"/>
          </a:xfrm>
          <a:prstGeom prst="rect">
            <a:avLst/>
          </a:prstGeom>
        </p:spPr>
      </p:pic>
      <p:sp>
        <p:nvSpPr>
          <p:cNvPr id="2" name="TextBox 1"/>
          <p:cNvSpPr txBox="1"/>
          <p:nvPr/>
        </p:nvSpPr>
        <p:spPr>
          <a:xfrm>
            <a:off x="6241409" y="6439084"/>
            <a:ext cx="2718033"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20</a:t>
            </a:fld>
            <a:endParaRPr lang="en-US"/>
          </a:p>
        </p:txBody>
      </p:sp>
    </p:spTree>
    <p:extLst>
      <p:ext uri="{BB962C8B-B14F-4D97-AF65-F5344CB8AC3E}">
        <p14:creationId xmlns:p14="http://schemas.microsoft.com/office/powerpoint/2010/main" val="26728411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0700" y="508000"/>
            <a:ext cx="8089900" cy="5829300"/>
          </a:xfrm>
          <a:prstGeom prst="rect">
            <a:avLst/>
          </a:prstGeom>
        </p:spPr>
      </p:pic>
      <p:sp>
        <p:nvSpPr>
          <p:cNvPr id="2" name="TextBox 1"/>
          <p:cNvSpPr txBox="1"/>
          <p:nvPr/>
        </p:nvSpPr>
        <p:spPr>
          <a:xfrm>
            <a:off x="6266577" y="6452716"/>
            <a:ext cx="2650921"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21</a:t>
            </a:fld>
            <a:endParaRPr lang="en-US"/>
          </a:p>
        </p:txBody>
      </p:sp>
    </p:spTree>
    <p:extLst>
      <p:ext uri="{BB962C8B-B14F-4D97-AF65-F5344CB8AC3E}">
        <p14:creationId xmlns:p14="http://schemas.microsoft.com/office/powerpoint/2010/main" val="40971831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533400"/>
            <a:ext cx="8077200" cy="5791200"/>
          </a:xfrm>
          <a:prstGeom prst="rect">
            <a:avLst/>
          </a:prstGeom>
        </p:spPr>
      </p:pic>
      <p:sp>
        <p:nvSpPr>
          <p:cNvPr id="2" name="TextBox 1"/>
          <p:cNvSpPr txBox="1"/>
          <p:nvPr/>
        </p:nvSpPr>
        <p:spPr>
          <a:xfrm>
            <a:off x="6367244" y="6456095"/>
            <a:ext cx="2533475"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22</a:t>
            </a:fld>
            <a:endParaRPr lang="en-US"/>
          </a:p>
        </p:txBody>
      </p:sp>
    </p:spTree>
    <p:extLst>
      <p:ext uri="{BB962C8B-B14F-4D97-AF65-F5344CB8AC3E}">
        <p14:creationId xmlns:p14="http://schemas.microsoft.com/office/powerpoint/2010/main" val="26519660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2600" y="508000"/>
            <a:ext cx="8178800" cy="5829300"/>
          </a:xfrm>
          <a:prstGeom prst="rect">
            <a:avLst/>
          </a:prstGeom>
        </p:spPr>
      </p:pic>
      <p:sp>
        <p:nvSpPr>
          <p:cNvPr id="2" name="TextBox 1"/>
          <p:cNvSpPr txBox="1"/>
          <p:nvPr/>
        </p:nvSpPr>
        <p:spPr>
          <a:xfrm>
            <a:off x="6350466" y="6554966"/>
            <a:ext cx="2642532"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23</a:t>
            </a:fld>
            <a:endParaRPr lang="en-US"/>
          </a:p>
        </p:txBody>
      </p:sp>
    </p:spTree>
    <p:extLst>
      <p:ext uri="{BB962C8B-B14F-4D97-AF65-F5344CB8AC3E}">
        <p14:creationId xmlns:p14="http://schemas.microsoft.com/office/powerpoint/2010/main" val="27111499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age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7791DDA0-73E5-8C41-BB6E-8ED092FF99B0}" type="slidenum">
              <a:rPr lang="en-US" smtClean="0"/>
              <a:t>24</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099" y="322685"/>
            <a:ext cx="7428554" cy="1067808"/>
          </a:xfrm>
        </p:spPr>
        <p:txBody>
          <a:bodyPr>
            <a:normAutofit/>
          </a:bodyPr>
          <a:lstStyle/>
          <a:p>
            <a:pPr algn="ctr"/>
            <a:r>
              <a:rPr lang="en-US" sz="3400" b="1" dirty="0" smtClean="0"/>
              <a:t>Monterey County Health Department</a:t>
            </a:r>
            <a:endParaRPr lang="en-US" sz="3400" b="1" dirty="0"/>
          </a:p>
        </p:txBody>
      </p:sp>
      <p:sp>
        <p:nvSpPr>
          <p:cNvPr id="4" name="Rectangle 3"/>
          <p:cNvSpPr>
            <a:spLocks noGrp="1" noChangeArrowheads="1"/>
          </p:cNvSpPr>
          <p:nvPr>
            <p:ph idx="1"/>
          </p:nvPr>
        </p:nvSpPr>
        <p:spPr>
          <a:xfrm>
            <a:off x="445863" y="1545336"/>
            <a:ext cx="8055789" cy="4692732"/>
          </a:xfrm>
        </p:spPr>
        <p:txBody>
          <a:bodyPr rtlCol="0">
            <a:normAutofit/>
          </a:bodyPr>
          <a:lstStyle/>
          <a:p>
            <a:pPr marL="0" indent="0" algn="ctr" defTabSz="457207" fontAlgn="auto">
              <a:spcAft>
                <a:spcPts val="0"/>
              </a:spcAft>
              <a:buClr>
                <a:schemeClr val="bg2">
                  <a:lumMod val="40000"/>
                  <a:lumOff val="60000"/>
                </a:schemeClr>
              </a:buClr>
              <a:buNone/>
              <a:defRPr/>
            </a:pPr>
            <a:r>
              <a:rPr lang="en-US" sz="3000" b="1" dirty="0" smtClean="0"/>
              <a:t>We are committed to building opportunities for dialogue &amp; learning to achieve Health Equity  </a:t>
            </a:r>
            <a:endParaRPr lang="en-US" sz="2800" dirty="0"/>
          </a:p>
          <a:p>
            <a:pPr marL="1371600" lvl="2" indent="-457200" defTabSz="457207" fontAlgn="auto">
              <a:spcAft>
                <a:spcPts val="0"/>
              </a:spcAft>
              <a:buClr>
                <a:schemeClr val="bg2">
                  <a:lumMod val="40000"/>
                  <a:lumOff val="60000"/>
                </a:schemeClr>
              </a:buClr>
              <a:buFontTx/>
              <a:buNone/>
              <a:defRPr/>
            </a:pPr>
            <a:endParaRPr lang="en-US" dirty="0"/>
          </a:p>
          <a:p>
            <a:pPr marL="1371600" lvl="2" indent="-457200" defTabSz="457207" fontAlgn="auto">
              <a:spcAft>
                <a:spcPts val="0"/>
              </a:spcAft>
              <a:buClr>
                <a:schemeClr val="bg2">
                  <a:lumMod val="40000"/>
                  <a:lumOff val="60000"/>
                </a:schemeClr>
              </a:buClr>
              <a:buFontTx/>
              <a:buChar char="–"/>
              <a:defRPr/>
            </a:pPr>
            <a:endParaRPr lang="en-US" dirty="0"/>
          </a:p>
          <a:p>
            <a:pPr marL="1371600" lvl="2" indent="-457200" defTabSz="457207" fontAlgn="auto">
              <a:spcAft>
                <a:spcPts val="0"/>
              </a:spcAft>
              <a:buClr>
                <a:schemeClr val="bg2">
                  <a:lumMod val="40000"/>
                  <a:lumOff val="60000"/>
                </a:schemeClr>
              </a:buClr>
              <a:buFontTx/>
              <a:buNone/>
              <a:defRPr/>
            </a:pPr>
            <a:endParaRPr lang="en-US" dirty="0"/>
          </a:p>
          <a:p>
            <a:pPr marL="990600" lvl="1" indent="-533400" defTabSz="457207" fontAlgn="auto">
              <a:spcAft>
                <a:spcPts val="0"/>
              </a:spcAft>
              <a:buClr>
                <a:schemeClr val="bg2">
                  <a:lumMod val="40000"/>
                  <a:lumOff val="60000"/>
                </a:schemeClr>
              </a:buClr>
              <a:buFontTx/>
              <a:buNone/>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250" y="3204275"/>
            <a:ext cx="2216155" cy="31303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563" y="5369703"/>
            <a:ext cx="960089" cy="964890"/>
          </a:xfrm>
          <a:prstGeom prst="rect">
            <a:avLst/>
          </a:prstGeom>
        </p:spPr>
      </p:pic>
      <p:sp>
        <p:nvSpPr>
          <p:cNvPr id="3" name="Slide Number Placeholder 2"/>
          <p:cNvSpPr>
            <a:spLocks noGrp="1"/>
          </p:cNvSpPr>
          <p:nvPr>
            <p:ph type="sldNum" sz="quarter" idx="12"/>
          </p:nvPr>
        </p:nvSpPr>
        <p:spPr/>
        <p:txBody>
          <a:bodyPr/>
          <a:lstStyle/>
          <a:p>
            <a:fld id="{7791DDA0-73E5-8C41-BB6E-8ED092FF99B0}" type="slidenum">
              <a:rPr lang="en-US" smtClean="0"/>
              <a:t>25</a:t>
            </a:fld>
            <a:endParaRPr lang="en-US"/>
          </a:p>
        </p:txBody>
      </p:sp>
    </p:spTree>
    <p:extLst>
      <p:ext uri="{BB962C8B-B14F-4D97-AF65-F5344CB8AC3E}">
        <p14:creationId xmlns:p14="http://schemas.microsoft.com/office/powerpoint/2010/main" val="19878015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Community’s Voice</a:t>
            </a:r>
            <a:endParaRPr lang="en-US" sz="4000" b="1" dirty="0"/>
          </a:p>
        </p:txBody>
      </p:sp>
      <p:sp>
        <p:nvSpPr>
          <p:cNvPr id="3" name="Content Placeholder 2"/>
          <p:cNvSpPr>
            <a:spLocks noGrp="1"/>
          </p:cNvSpPr>
          <p:nvPr>
            <p:ph idx="1"/>
          </p:nvPr>
        </p:nvSpPr>
        <p:spPr/>
        <p:txBody>
          <a:bodyPr/>
          <a:lstStyle/>
          <a:p>
            <a:pPr marL="0" indent="0" algn="ctr">
              <a:buNone/>
            </a:pPr>
            <a:r>
              <a:rPr lang="en-US" b="1" dirty="0" smtClean="0"/>
              <a:t>What do you need to be healthy? </a:t>
            </a:r>
          </a:p>
          <a:p>
            <a:r>
              <a:rPr lang="en-US" dirty="0" smtClean="0"/>
              <a:t>Safe Streets</a:t>
            </a:r>
          </a:p>
          <a:p>
            <a:r>
              <a:rPr lang="en-US" dirty="0" smtClean="0"/>
              <a:t>Opportunity for good paying jobs</a:t>
            </a:r>
          </a:p>
          <a:p>
            <a:r>
              <a:rPr lang="en-US" dirty="0" smtClean="0"/>
              <a:t>Quality Education</a:t>
            </a:r>
          </a:p>
          <a:p>
            <a:r>
              <a:rPr lang="en-US" dirty="0" smtClean="0"/>
              <a:t>Safe parks and open space to recreate (soccer fields with lights)</a:t>
            </a:r>
          </a:p>
          <a:p>
            <a:r>
              <a:rPr lang="en-US" dirty="0" smtClean="0"/>
              <a:t>Schools as hubs of information of all community issues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7791DDA0-73E5-8C41-BB6E-8ED092FF99B0}" type="slidenum">
              <a:rPr lang="en-US" smtClean="0"/>
              <a:t>26</a:t>
            </a:fld>
            <a:endParaRPr lang="en-US"/>
          </a:p>
        </p:txBody>
      </p:sp>
    </p:spTree>
    <p:extLst>
      <p:ext uri="{BB962C8B-B14F-4D97-AF65-F5344CB8AC3E}">
        <p14:creationId xmlns:p14="http://schemas.microsoft.com/office/powerpoint/2010/main" val="12617397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ubbardmc\AppData\Local\Microsoft\Windows\Temporary Internet Files\Content.Outlook\6FW43JXV\Upstream Diagram WHTbk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75" y="1125902"/>
            <a:ext cx="8313489" cy="52288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ontereycounty\data\411-Data\411-ADM\411-ADMIN\PEP\PEP Admin\Logos\PEPLogo Trans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11" y="5341156"/>
            <a:ext cx="656822" cy="1374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9647" y="6354795"/>
            <a:ext cx="3053309" cy="230832"/>
          </a:xfrm>
          <a:prstGeom prst="rect">
            <a:avLst/>
          </a:prstGeom>
          <a:noFill/>
        </p:spPr>
        <p:txBody>
          <a:bodyPr wrap="square" rtlCol="0">
            <a:spAutoFit/>
          </a:bodyPr>
          <a:lstStyle/>
          <a:p>
            <a:r>
              <a:rPr lang="en-US" sz="900" dirty="0" smtClean="0">
                <a:latin typeface="Calibri" panose="020F0502020204030204" pitchFamily="34" charset="0"/>
              </a:rPr>
              <a:t>Monterey County Health Department Strategic Plan, 2011</a:t>
            </a:r>
            <a:endParaRPr lang="en-US" sz="900" dirty="0">
              <a:latin typeface="Calibri" panose="020F0502020204030204" pitchFamily="34" charset="0"/>
            </a:endParaRPr>
          </a:p>
        </p:txBody>
      </p:sp>
      <p:sp>
        <p:nvSpPr>
          <p:cNvPr id="3" name="TextBox 2"/>
          <p:cNvSpPr txBox="1"/>
          <p:nvPr/>
        </p:nvSpPr>
        <p:spPr>
          <a:xfrm>
            <a:off x="1704956" y="575419"/>
            <a:ext cx="6439546" cy="584775"/>
          </a:xfrm>
          <a:prstGeom prst="rect">
            <a:avLst/>
          </a:prstGeom>
          <a:noFill/>
        </p:spPr>
        <p:txBody>
          <a:bodyPr wrap="square" rtlCol="0">
            <a:spAutoFit/>
          </a:bodyPr>
          <a:lstStyle/>
          <a:p>
            <a:pPr algn="ctr"/>
            <a:r>
              <a:rPr lang="en-US" sz="3200" b="1" dirty="0" smtClean="0">
                <a:solidFill>
                  <a:schemeClr val="tx2"/>
                </a:solidFill>
                <a:latin typeface="+mj-lt"/>
              </a:rPr>
              <a:t>HEALTH EQUITY FRAMEWORK</a:t>
            </a:r>
            <a:endParaRPr lang="en-US" sz="3200" b="1" dirty="0">
              <a:solidFill>
                <a:schemeClr val="tx2"/>
              </a:solidFill>
              <a:latin typeface="+mj-lt"/>
            </a:endParaRPr>
          </a:p>
        </p:txBody>
      </p:sp>
      <p:sp>
        <p:nvSpPr>
          <p:cNvPr id="4" name="Slide Number Placeholder 3"/>
          <p:cNvSpPr>
            <a:spLocks noGrp="1"/>
          </p:cNvSpPr>
          <p:nvPr>
            <p:ph type="sldNum" sz="quarter" idx="12"/>
          </p:nvPr>
        </p:nvSpPr>
        <p:spPr/>
        <p:txBody>
          <a:bodyPr/>
          <a:lstStyle/>
          <a:p>
            <a:fld id="{7791DDA0-73E5-8C41-BB6E-8ED092FF99B0}" type="slidenum">
              <a:rPr lang="en-US" smtClean="0"/>
              <a:t>27</a:t>
            </a:fld>
            <a:endParaRPr lang="en-US"/>
          </a:p>
        </p:txBody>
      </p:sp>
    </p:spTree>
    <p:extLst>
      <p:ext uri="{BB962C8B-B14F-4D97-AF65-F5344CB8AC3E}">
        <p14:creationId xmlns:p14="http://schemas.microsoft.com/office/powerpoint/2010/main" val="42863696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51" y="1193810"/>
            <a:ext cx="7287277" cy="5607809"/>
          </a:xfrm>
          <a:prstGeom prst="rect">
            <a:avLst/>
          </a:prstGeom>
        </p:spPr>
      </p:pic>
      <p:sp>
        <p:nvSpPr>
          <p:cNvPr id="4" name="TextBox 3"/>
          <p:cNvSpPr txBox="1"/>
          <p:nvPr/>
        </p:nvSpPr>
        <p:spPr>
          <a:xfrm>
            <a:off x="1038161" y="732145"/>
            <a:ext cx="6780509" cy="461665"/>
          </a:xfrm>
          <a:prstGeom prst="rect">
            <a:avLst/>
          </a:prstGeom>
          <a:noFill/>
        </p:spPr>
        <p:txBody>
          <a:bodyPr wrap="square" rtlCol="0">
            <a:spAutoFit/>
          </a:bodyPr>
          <a:lstStyle/>
          <a:p>
            <a:pPr algn="ctr"/>
            <a:r>
              <a:rPr lang="en-US" sz="2400" b="1" dirty="0" smtClean="0">
                <a:solidFill>
                  <a:schemeClr val="tx2"/>
                </a:solidFill>
                <a:latin typeface="+mj-lt"/>
              </a:rPr>
              <a:t>HEALTH IN ALL POLICES/HEALTH IN ALL PLACES</a:t>
            </a:r>
            <a:endParaRPr lang="en-US" sz="24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7791DDA0-73E5-8C41-BB6E-8ED092FF99B0}" type="slidenum">
              <a:rPr lang="en-US" smtClean="0"/>
              <a:t>28</a:t>
            </a:fld>
            <a:endParaRPr lang="en-US"/>
          </a:p>
        </p:txBody>
      </p:sp>
    </p:spTree>
    <p:extLst>
      <p:ext uri="{BB962C8B-B14F-4D97-AF65-F5344CB8AC3E}">
        <p14:creationId xmlns:p14="http://schemas.microsoft.com/office/powerpoint/2010/main" val="31378930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67092" cy="6937131"/>
          </a:xfrm>
          <a:prstGeom prst="rect">
            <a:avLst/>
          </a:prstGeom>
        </p:spPr>
      </p:pic>
      <p:sp>
        <p:nvSpPr>
          <p:cNvPr id="2" name="Slide Number Placeholder 1"/>
          <p:cNvSpPr>
            <a:spLocks noGrp="1"/>
          </p:cNvSpPr>
          <p:nvPr>
            <p:ph type="sldNum" sz="quarter" idx="12"/>
          </p:nvPr>
        </p:nvSpPr>
        <p:spPr/>
        <p:txBody>
          <a:bodyPr/>
          <a:lstStyle/>
          <a:p>
            <a:fld id="{7791DDA0-73E5-8C41-BB6E-8ED092FF99B0}" type="slidenum">
              <a:rPr lang="en-US" smtClean="0"/>
              <a:t>29</a:t>
            </a:fld>
            <a:endParaRPr lang="en-US"/>
          </a:p>
        </p:txBody>
      </p:sp>
    </p:spTree>
    <p:extLst>
      <p:ext uri="{BB962C8B-B14F-4D97-AF65-F5344CB8AC3E}">
        <p14:creationId xmlns:p14="http://schemas.microsoft.com/office/powerpoint/2010/main" val="23616824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518246" y="6425967"/>
            <a:ext cx="2625754" cy="230832"/>
          </a:xfrm>
          <a:prstGeom prst="rect">
            <a:avLst/>
          </a:prstGeom>
          <a:noFill/>
        </p:spPr>
        <p:txBody>
          <a:bodyPr wrap="square" rtlCol="0">
            <a:spAutoFit/>
          </a:bodyPr>
          <a:lstStyle/>
          <a:p>
            <a:r>
              <a:rPr lang="en-US" sz="900" b="1" dirty="0" smtClean="0">
                <a:solidFill>
                  <a:schemeClr val="bg1"/>
                </a:solidFill>
                <a:latin typeface="Calibri" panose="020F0502020204030204" pitchFamily="34" charset="0"/>
              </a:rPr>
              <a:t>California Department of Finance, January 2013</a:t>
            </a:r>
            <a:endParaRPr lang="en-US" sz="9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3</a:t>
            </a:fld>
            <a:endParaRPr lang="en-US"/>
          </a:p>
        </p:txBody>
      </p:sp>
    </p:spTree>
    <p:extLst>
      <p:ext uri="{BB962C8B-B14F-4D97-AF65-F5344CB8AC3E}">
        <p14:creationId xmlns:p14="http://schemas.microsoft.com/office/powerpoint/2010/main" val="35678664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image1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7791DDA0-73E5-8C41-BB6E-8ED092FF99B0}" type="slidenum">
              <a:rPr lang="en-US" smtClean="0"/>
              <a:t>30</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image1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7791DDA0-73E5-8C41-BB6E-8ED092FF99B0}" type="slidenum">
              <a:rPr lang="en-US" smtClean="0"/>
              <a:t>31</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image1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7791DDA0-73E5-8C41-BB6E-8ED092FF99B0}" type="slidenum">
              <a:rPr lang="en-US" smtClean="0"/>
              <a:t>32</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image1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7791DDA0-73E5-8C41-BB6E-8ED092FF99B0}" type="slidenum">
              <a:rPr lang="en-US" smtClean="0"/>
              <a:t>33</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normAutofit/>
          </a:bodyPr>
          <a:lstStyle/>
          <a:p>
            <a:r>
              <a:rPr lang="en-US" sz="2000" b="1" dirty="0" smtClean="0"/>
              <a:t>Slide 2 - 7 and 10-22 California State Department of Finance Demographic Research Unit - State </a:t>
            </a:r>
            <a:r>
              <a:rPr lang="en-US" sz="2000" b="1" dirty="0"/>
              <a:t>and County Population Projections by Race/Ethnicity, Age, and Gender, 2010-</a:t>
            </a:r>
            <a:r>
              <a:rPr lang="en-US" sz="2000" b="1" dirty="0" smtClean="0"/>
              <a:t>2060 January 31, </a:t>
            </a:r>
            <a:r>
              <a:rPr lang="en-US" sz="2000" b="1" dirty="0"/>
              <a:t>2013 </a:t>
            </a:r>
            <a:r>
              <a:rPr lang="en-US" sz="2000" b="1" dirty="0">
                <a:hlinkClick r:id="rId2"/>
              </a:rPr>
              <a:t>http://www.dof.ca.gov/research/demographic</a:t>
            </a:r>
            <a:r>
              <a:rPr lang="en-US" sz="2000" b="1" dirty="0" smtClean="0">
                <a:hlinkClick r:id="rId2"/>
              </a:rPr>
              <a:t>/</a:t>
            </a:r>
            <a:endParaRPr lang="en-US" sz="2000" b="1" dirty="0" smtClean="0"/>
          </a:p>
          <a:p>
            <a:endParaRPr lang="en-US" sz="2000" b="1" dirty="0" smtClean="0"/>
          </a:p>
          <a:p>
            <a:r>
              <a:rPr lang="en-US" sz="2000" b="1" dirty="0" smtClean="0"/>
              <a:t>Slide 8 California Employment </a:t>
            </a:r>
            <a:r>
              <a:rPr lang="en-US" sz="2000" b="1" dirty="0"/>
              <a:t>Development Department Labor Market Information Division</a:t>
            </a:r>
            <a:r>
              <a:rPr lang="en-US" sz="2000" dirty="0"/>
              <a:t> http://</a:t>
            </a:r>
            <a:r>
              <a:rPr lang="en-US" sz="2000" dirty="0" err="1"/>
              <a:t>www.labormarketinfo.edd.ca.gov</a:t>
            </a:r>
            <a:r>
              <a:rPr lang="en-US" sz="2000" dirty="0"/>
              <a:t> </a:t>
            </a:r>
            <a:endParaRPr lang="en-US" sz="2000" dirty="0" smtClean="0"/>
          </a:p>
          <a:p>
            <a:endParaRPr lang="en-US" sz="2000" b="1" dirty="0" smtClean="0"/>
          </a:p>
          <a:p>
            <a:r>
              <a:rPr lang="en-US" sz="2000" b="1" dirty="0" smtClean="0"/>
              <a:t>Slide 9 Children’s Defense Fund </a:t>
            </a:r>
            <a:r>
              <a:rPr lang="en-US" sz="2000" b="1" dirty="0"/>
              <a:t>America's Cradle to Prison </a:t>
            </a:r>
            <a:r>
              <a:rPr lang="en-US" sz="2000" b="1" dirty="0" smtClean="0"/>
              <a:t>Pipeline  Report </a:t>
            </a:r>
            <a:r>
              <a:rPr lang="en-US" sz="2000" dirty="0" smtClean="0">
                <a:hlinkClick r:id="rId3"/>
              </a:rPr>
              <a:t>http</a:t>
            </a:r>
            <a:r>
              <a:rPr lang="en-US" sz="2000" dirty="0">
                <a:hlinkClick r:id="rId3"/>
              </a:rPr>
              <a:t>://www.childrensdefense.org/child-research-data-publications/data/cradle-prison-pipeline-report-2007-full-</a:t>
            </a:r>
            <a:r>
              <a:rPr lang="en-US" sz="2000" dirty="0" smtClean="0">
                <a:hlinkClick r:id="rId3"/>
              </a:rPr>
              <a:t>highres.html</a:t>
            </a: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7791DDA0-73E5-8C41-BB6E-8ED092FF99B0}" type="slidenum">
              <a:rPr lang="en-US" smtClean="0"/>
              <a:t>34</a:t>
            </a:fld>
            <a:endParaRPr lang="en-US"/>
          </a:p>
        </p:txBody>
      </p:sp>
    </p:spTree>
    <p:extLst>
      <p:ext uri="{BB962C8B-B14F-4D97-AF65-F5344CB8AC3E}">
        <p14:creationId xmlns:p14="http://schemas.microsoft.com/office/powerpoint/2010/main" val="10876173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593747" y="6428210"/>
            <a:ext cx="2491530" cy="230832"/>
          </a:xfrm>
          <a:prstGeom prst="rect">
            <a:avLst/>
          </a:prstGeom>
          <a:solidFill>
            <a:schemeClr val="tx1"/>
          </a:solidFill>
        </p:spPr>
        <p:txBody>
          <a:bodyPr wrap="square" rtlCol="0">
            <a:spAutoFit/>
          </a:bodyPr>
          <a:lstStyle/>
          <a:p>
            <a:r>
              <a:rPr lang="en-US" sz="900" b="1" dirty="0">
                <a:solidFill>
                  <a:schemeClr val="bg1"/>
                </a:solidFill>
                <a:effectLst>
                  <a:outerShdw blurRad="38100" dist="38100" dir="2700000" algn="tl">
                    <a:srgbClr val="000000">
                      <a:alpha val="43137"/>
                    </a:srgbClr>
                  </a:outerShdw>
                </a:effectLst>
                <a:latin typeface="Calibri" panose="020F0502020204030204" pitchFamily="34" charset="0"/>
              </a:rPr>
              <a:t>California Department of Finance, January </a:t>
            </a:r>
            <a:r>
              <a:rPr lang="en-US" sz="900" b="1" dirty="0" smtClean="0">
                <a:solidFill>
                  <a:schemeClr val="bg1"/>
                </a:solidFill>
                <a:effectLst>
                  <a:outerShdw blurRad="38100" dist="38100" dir="2700000" algn="tl">
                    <a:srgbClr val="000000">
                      <a:alpha val="43137"/>
                    </a:srgbClr>
                  </a:outerShdw>
                </a:effectLst>
                <a:latin typeface="Calibri" panose="020F0502020204030204" pitchFamily="34" charset="0"/>
              </a:rPr>
              <a:t>2013</a:t>
            </a:r>
            <a:endParaRPr lang="en-US" sz="9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4</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493079" y="6308521"/>
            <a:ext cx="2550253" cy="230832"/>
          </a:xfrm>
          <a:prstGeom prst="rect">
            <a:avLst/>
          </a:prstGeom>
          <a:noFill/>
        </p:spPr>
        <p:txBody>
          <a:bodyPr wrap="square" rtlCol="0">
            <a:spAutoFit/>
          </a:bodyPr>
          <a:lstStyle/>
          <a:p>
            <a:r>
              <a:rPr lang="en-US" sz="900" b="1" dirty="0">
                <a:solidFill>
                  <a:schemeClr val="bg1"/>
                </a:solidFill>
                <a:latin typeface="Calibri" panose="020F0502020204030204" pitchFamily="34" charset="0"/>
              </a:rPr>
              <a:t>California Department of Finance, January </a:t>
            </a:r>
            <a:r>
              <a:rPr lang="en-US" sz="900" b="1" dirty="0" smtClean="0">
                <a:solidFill>
                  <a:schemeClr val="bg1"/>
                </a:solidFill>
                <a:latin typeface="Calibri" panose="020F0502020204030204" pitchFamily="34" charset="0"/>
              </a:rPr>
              <a:t>2013</a:t>
            </a:r>
            <a:endParaRPr lang="en-US" sz="9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5</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618915" y="6323269"/>
            <a:ext cx="2525085"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6</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644081" y="6415548"/>
            <a:ext cx="2499919" cy="230832"/>
          </a:xfrm>
          <a:prstGeom prst="rect">
            <a:avLst/>
          </a:prstGeom>
          <a:noFill/>
        </p:spPr>
        <p:txBody>
          <a:bodyPr wrap="square" rtlCol="0">
            <a:spAutoFit/>
          </a:bodyPr>
          <a:lstStyle/>
          <a:p>
            <a:r>
              <a:rPr lang="en-US" sz="900" b="1" dirty="0">
                <a:solidFill>
                  <a:schemeClr val="bg1"/>
                </a:solidFill>
                <a:latin typeface="Calibri" panose="020F0502020204030204" pitchFamily="34" charset="0"/>
              </a:rPr>
              <a:t>California Department of Finance, January </a:t>
            </a:r>
            <a:r>
              <a:rPr lang="en-US" sz="900" b="1" dirty="0" smtClean="0">
                <a:solidFill>
                  <a:schemeClr val="bg1"/>
                </a:solidFill>
                <a:latin typeface="Calibri" panose="020F0502020204030204" pitchFamily="34" charset="0"/>
              </a:rPr>
              <a:t>2013</a:t>
            </a:r>
            <a:endParaRPr lang="en-US" sz="9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7</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526635" y="6505797"/>
            <a:ext cx="2457974" cy="230832"/>
          </a:xfrm>
          <a:prstGeom prst="rect">
            <a:avLst/>
          </a:prstGeom>
          <a:noFill/>
        </p:spPr>
        <p:txBody>
          <a:bodyPr wrap="square" rtlCol="0">
            <a:spAutoFit/>
          </a:bodyPr>
          <a:lstStyle/>
          <a:p>
            <a:r>
              <a:rPr lang="en-US" sz="900" b="1" dirty="0">
                <a:latin typeface="Calibri" panose="020F0502020204030204" pitchFamily="34" charset="0"/>
              </a:rPr>
              <a:t>California Department of Finance, January </a:t>
            </a:r>
            <a:r>
              <a:rPr lang="en-US" sz="900" b="1" dirty="0" smtClean="0">
                <a:latin typeface="Calibri" panose="020F0502020204030204" pitchFamily="34" charset="0"/>
              </a:rPr>
              <a:t>2013</a:t>
            </a:r>
            <a:endParaRPr lang="en-US" sz="9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7791DDA0-73E5-8C41-BB6E-8ED092FF99B0}" type="slidenum">
              <a:rPr lang="en-US" smtClean="0"/>
              <a:t>8</a:t>
            </a:fld>
            <a:endParaRPr lang="en-US"/>
          </a:p>
        </p:txBody>
      </p:sp>
    </p:spTree>
    <p:extLst>
      <p:ext uri="{BB962C8B-B14F-4D97-AF65-F5344CB8AC3E}">
        <p14:creationId xmlns:p14="http://schemas.microsoft.com/office/powerpoint/2010/main" val="32191897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mage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189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488</TotalTime>
  <Words>1414</Words>
  <Application>Microsoft Macintosh PowerPoint</Application>
  <PresentationFormat>On-screen Show (4:3)</PresentationFormat>
  <Paragraphs>208</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PowerPoint Presentation</vt:lpstr>
      <vt:lpstr>We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Monterey County Health Department</vt:lpstr>
      <vt:lpstr>Community’s Voice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Resources</vt:lpstr>
    </vt:vector>
  </TitlesOfParts>
  <Company>Giant Thinkwell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Landscape</dc:title>
  <dc:creator>(null) (null)</dc:creator>
  <cp:lastModifiedBy>Katie Herrera</cp:lastModifiedBy>
  <cp:revision>30</cp:revision>
  <cp:lastPrinted>2013-09-17T03:58:49Z</cp:lastPrinted>
  <dcterms:created xsi:type="dcterms:W3CDTF">2013-09-16T09:38:31Z</dcterms:created>
  <dcterms:modified xsi:type="dcterms:W3CDTF">2013-09-17T14:15:48Z</dcterms:modified>
</cp:coreProperties>
</file>